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3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3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3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3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3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3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3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3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3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3D1"/>
          </a:solidFill>
        </a:fill>
      </a:tcStyle>
    </a:wholeTbl>
    <a:band2H>
      <a:tcTxStyle b="def" i="def"/>
      <a:tcStyle>
        <a:tcBdr/>
        <a:fill>
          <a:solidFill>
            <a:srgbClr val="FFF9E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5CA"/>
          </a:solidFill>
        </a:fill>
      </a:tcStyle>
    </a:wholeTbl>
    <a:band2H>
      <a:tcTxStyle b="def" i="def"/>
      <a:tcStyle>
        <a:tcBdr/>
        <a:fill>
          <a:solidFill>
            <a:srgbClr val="FDEB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7DCCA"/>
          </a:solidFill>
        </a:fill>
      </a:tcStyle>
    </a:wholeTbl>
    <a:band2H>
      <a:tcTxStyle b="def" i="def"/>
      <a:tcStyle>
        <a:tcBdr/>
        <a:fill>
          <a:solidFill>
            <a:srgbClr val="ECEE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.tif>
</file>

<file path=ppt/media/image20.png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4" name="Shape 9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4"/>
          <p:cNvSpPr/>
          <p:nvPr/>
        </p:nvSpPr>
        <p:spPr>
          <a:xfrm>
            <a:off x="11458267" y="308240"/>
            <a:ext cx="370117" cy="370114"/>
          </a:xfrm>
          <a:prstGeom prst="ellipse">
            <a:avLst/>
          </a:pr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1596569" y="2389410"/>
            <a:ext cx="4187375" cy="1783445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596572" y="471526"/>
            <a:ext cx="300642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1pPr>
            <a:lvl2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2pPr>
            <a:lvl3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3pPr>
            <a:lvl4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4pPr>
            <a:lvl5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1579824" y="429797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4"/>
          <p:cNvSpPr/>
          <p:nvPr/>
        </p:nvSpPr>
        <p:spPr>
          <a:xfrm>
            <a:off x="11458267" y="308240"/>
            <a:ext cx="370117" cy="370114"/>
          </a:xfrm>
          <a:prstGeom prst="ellipse">
            <a:avLst/>
          </a:pr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1596569" y="1432829"/>
            <a:ext cx="9833432" cy="10287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pc="-277" sz="5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1596572" y="471526"/>
            <a:ext cx="300642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1pPr>
            <a:lvl2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2pPr>
            <a:lvl3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3pPr>
            <a:lvl4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4pPr>
            <a:lvl5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xfrm>
            <a:off x="11579824" y="429797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val 4"/>
          <p:cNvSpPr/>
          <p:nvPr/>
        </p:nvSpPr>
        <p:spPr>
          <a:xfrm>
            <a:off x="11458267" y="308240"/>
            <a:ext cx="370117" cy="370114"/>
          </a:xfrm>
          <a:prstGeom prst="ellipse">
            <a:avLst/>
          </a:pr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596572" y="1432829"/>
            <a:ext cx="5069272" cy="10287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pc="-277" sz="50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596572" y="471526"/>
            <a:ext cx="300642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1pPr>
            <a:lvl2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2pPr>
            <a:lvl3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3pPr>
            <a:lvl4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4pPr>
            <a:lvl5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Picture Placeholder 7"/>
          <p:cNvSpPr/>
          <p:nvPr>
            <p:ph type="pic" idx="13"/>
          </p:nvPr>
        </p:nvSpPr>
        <p:spPr>
          <a:xfrm>
            <a:off x="7074637" y="0"/>
            <a:ext cx="5117363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11579824" y="429797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Oval 4"/>
          <p:cNvSpPr/>
          <p:nvPr/>
        </p:nvSpPr>
        <p:spPr>
          <a:xfrm>
            <a:off x="11458267" y="308240"/>
            <a:ext cx="370117" cy="370114"/>
          </a:xfrm>
          <a:prstGeom prst="ellipse">
            <a:avLst/>
          </a:pr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1596572" y="471526"/>
            <a:ext cx="300642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1pPr>
            <a:lvl2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2pPr>
            <a:lvl3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3pPr>
            <a:lvl4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4pPr>
            <a:lvl5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Picture Placeholder 7"/>
          <p:cNvSpPr/>
          <p:nvPr>
            <p:ph type="pic" sz="half" idx="13"/>
          </p:nvPr>
        </p:nvSpPr>
        <p:spPr>
          <a:xfrm>
            <a:off x="1596572" y="1554465"/>
            <a:ext cx="4126316" cy="412631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1579824" y="429797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Oval 4"/>
          <p:cNvSpPr/>
          <p:nvPr/>
        </p:nvSpPr>
        <p:spPr>
          <a:xfrm>
            <a:off x="11458267" y="308240"/>
            <a:ext cx="370117" cy="370114"/>
          </a:xfrm>
          <a:prstGeom prst="ellipse">
            <a:avLst/>
          </a:pr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0" name="Body Level One…"/>
          <p:cNvSpPr txBox="1"/>
          <p:nvPr>
            <p:ph type="body" sz="quarter" idx="1"/>
          </p:nvPr>
        </p:nvSpPr>
        <p:spPr>
          <a:xfrm>
            <a:off x="1596572" y="471526"/>
            <a:ext cx="300642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1pPr>
            <a:lvl2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2pPr>
            <a:lvl3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3pPr>
            <a:lvl4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4pPr>
            <a:lvl5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Picture Placeholder 7"/>
          <p:cNvSpPr/>
          <p:nvPr>
            <p:ph type="pic" sz="quarter" idx="13"/>
          </p:nvPr>
        </p:nvSpPr>
        <p:spPr>
          <a:xfrm>
            <a:off x="1596570" y="1977275"/>
            <a:ext cx="2638606" cy="26386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Oval 9"/>
          <p:cNvSpPr/>
          <p:nvPr/>
        </p:nvSpPr>
        <p:spPr>
          <a:xfrm>
            <a:off x="5883283" y="1060172"/>
            <a:ext cx="7261609" cy="7261608"/>
          </a:xfrm>
          <a:prstGeom prst="ellipse">
            <a:avLst/>
          </a:prstGeom>
          <a:ln w="6350">
            <a:solidFill>
              <a:srgbClr val="000000">
                <a:alpha val="10000"/>
              </a:srgbClr>
            </a:solidFill>
            <a:miter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3" name="Picture Placeholder 7"/>
          <p:cNvSpPr/>
          <p:nvPr>
            <p:ph type="pic" sz="quarter" idx="14"/>
          </p:nvPr>
        </p:nvSpPr>
        <p:spPr>
          <a:xfrm>
            <a:off x="4736929" y="1977275"/>
            <a:ext cx="2638604" cy="26386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Picture Placeholder 7"/>
          <p:cNvSpPr/>
          <p:nvPr>
            <p:ph type="pic" sz="quarter" idx="15"/>
          </p:nvPr>
        </p:nvSpPr>
        <p:spPr>
          <a:xfrm>
            <a:off x="7877285" y="1977275"/>
            <a:ext cx="2638604" cy="26386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xfrm>
            <a:off x="11579824" y="429797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Oval 4"/>
          <p:cNvSpPr/>
          <p:nvPr/>
        </p:nvSpPr>
        <p:spPr>
          <a:xfrm>
            <a:off x="11458267" y="308240"/>
            <a:ext cx="370117" cy="370114"/>
          </a:xfrm>
          <a:prstGeom prst="ellipse">
            <a:avLst/>
          </a:pr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73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5193" y="1277827"/>
            <a:ext cx="7881708" cy="4627673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Picture Placeholder 4"/>
          <p:cNvSpPr/>
          <p:nvPr>
            <p:ph type="pic" sz="half" idx="13"/>
          </p:nvPr>
        </p:nvSpPr>
        <p:spPr>
          <a:xfrm>
            <a:off x="5109454" y="1602012"/>
            <a:ext cx="5952246" cy="3731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1596569" y="2389410"/>
            <a:ext cx="4187375" cy="1783445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quarter" idx="1"/>
          </p:nvPr>
        </p:nvSpPr>
        <p:spPr>
          <a:xfrm>
            <a:off x="1596572" y="471526"/>
            <a:ext cx="300642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1pPr>
            <a:lvl2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2pPr>
            <a:lvl3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3pPr>
            <a:lvl4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4pPr>
            <a:lvl5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xfrm>
            <a:off x="11579824" y="429797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4"/>
          <p:cNvSpPr/>
          <p:nvPr/>
        </p:nvSpPr>
        <p:spPr>
          <a:xfrm>
            <a:off x="11458267" y="308240"/>
            <a:ext cx="370117" cy="370114"/>
          </a:xfrm>
          <a:prstGeom prst="ellipse">
            <a:avLst/>
          </a:prstGeom>
          <a:solidFill>
            <a:srgbClr val="000000">
              <a:alpha val="1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5" name="Title Text"/>
          <p:cNvSpPr txBox="1"/>
          <p:nvPr>
            <p:ph type="title"/>
          </p:nvPr>
        </p:nvSpPr>
        <p:spPr>
          <a:xfrm>
            <a:off x="1596569" y="1432829"/>
            <a:ext cx="9833432" cy="10287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sz="quarter" idx="1"/>
          </p:nvPr>
        </p:nvSpPr>
        <p:spPr>
          <a:xfrm>
            <a:off x="1596572" y="471526"/>
            <a:ext cx="3006427" cy="9144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1pPr>
            <a:lvl2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2pPr>
            <a:lvl3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3pPr>
            <a:lvl4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4pPr>
            <a:lvl5pPr>
              <a:lnSpc>
                <a:spcPct val="100000"/>
              </a:lnSpc>
              <a:defRPr i="1" sz="900">
                <a:solidFill>
                  <a:srgbClr val="000000">
                    <a:alpha val="70000"/>
                  </a:srgbClr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11579824" y="429797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826683" y="1371600"/>
            <a:ext cx="9753601" cy="106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74099" y="6292850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ctr">
              <a:defRPr sz="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 xmlns:p14="http://schemas.microsoft.com/office/powerpoint/2010/main" spd="med" advClick="1"/>
  <p:txStyles>
    <p:titleStyle>
      <a:lvl1pPr marL="0" marR="0" indent="0" algn="l" defTabSz="914318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51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914318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51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914318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51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914318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51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914318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51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914318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51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914318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51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914318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51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914318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51" strike="noStrike" sz="44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0" marR="0" indent="0" algn="l" defTabSz="914318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914318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914318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914318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914318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2641362" marR="0" indent="-355568" algn="l" defTabSz="914318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3098521" marR="0" indent="-355568" algn="l" defTabSz="914318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3555679" marR="0" indent="-355568" algn="l" defTabSz="914318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4012838" marR="0" indent="-355567" algn="l" defTabSz="914318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ctr" defTabSz="9143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ctr" defTabSz="9143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ctr" defTabSz="9143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ctr" defTabSz="9143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ctr" defTabSz="9143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ctr" defTabSz="9143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ctr" defTabSz="9143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ctr" defTabSz="9143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ctr" defTabSz="9143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9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Oval 2"/>
          <p:cNvSpPr/>
          <p:nvPr/>
        </p:nvSpPr>
        <p:spPr>
          <a:xfrm>
            <a:off x="4362093" y="1150310"/>
            <a:ext cx="3467813" cy="3467809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7" name="TextBox 4"/>
          <p:cNvSpPr txBox="1"/>
          <p:nvPr/>
        </p:nvSpPr>
        <p:spPr>
          <a:xfrm>
            <a:off x="946162" y="4054118"/>
            <a:ext cx="10299676" cy="80214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 defTabSz="457200">
              <a:lnSpc>
                <a:spcPts val="6100"/>
              </a:lnSpc>
              <a:defRPr b="1" sz="33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Analysis of Traffic Data for the City of Los Angeles</a:t>
            </a:r>
          </a:p>
        </p:txBody>
      </p:sp>
      <p:sp>
        <p:nvSpPr>
          <p:cNvPr id="98" name="TextBox 5"/>
          <p:cNvSpPr txBox="1"/>
          <p:nvPr/>
        </p:nvSpPr>
        <p:spPr>
          <a:xfrm>
            <a:off x="4279122" y="5253206"/>
            <a:ext cx="3500558" cy="523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lnSpc>
                <a:spcPts val="3800"/>
              </a:lnSpc>
              <a:defRPr sz="1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Cai Chen, Moyan Zhou, Yifan Ruan</a:t>
            </a:r>
          </a:p>
        </p:txBody>
      </p:sp>
      <p:pic>
        <p:nvPicPr>
          <p:cNvPr id="99" name="sharing.png" descr="shari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7746" y="1875959"/>
            <a:ext cx="2016508" cy="20165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屏幕快照 2018-12-03 15.24.36.png" descr="屏幕快照 2018-12-03 15.24.36.png"/>
          <p:cNvPicPr>
            <a:picLocks noChangeAspect="1"/>
          </p:cNvPicPr>
          <p:nvPr/>
        </p:nvPicPr>
        <p:blipFill>
          <a:blip r:embed="rId2">
            <a:extLst/>
          </a:blip>
          <a:srcRect l="0" t="8663" r="56873" b="25302"/>
          <a:stretch>
            <a:fillRect/>
          </a:stretch>
        </p:blipFill>
        <p:spPr>
          <a:xfrm>
            <a:off x="571585" y="1607263"/>
            <a:ext cx="5559178" cy="405694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屏幕快照 2018-12-03 14.06.30.png" descr="屏幕快照 2018-12-03 14.06.30.png"/>
          <p:cNvPicPr>
            <a:picLocks noChangeAspect="1"/>
          </p:cNvPicPr>
          <p:nvPr/>
        </p:nvPicPr>
        <p:blipFill>
          <a:blip r:embed="rId3">
            <a:extLst/>
          </a:blip>
          <a:srcRect l="0" t="8394" r="57145" b="26709"/>
          <a:stretch>
            <a:fillRect/>
          </a:stretch>
        </p:blipFill>
        <p:spPr>
          <a:xfrm>
            <a:off x="6264376" y="582309"/>
            <a:ext cx="5559206" cy="5261563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Straight Connector 8"/>
          <p:cNvSpPr/>
          <p:nvPr/>
        </p:nvSpPr>
        <p:spPr>
          <a:xfrm>
            <a:off x="1101790" y="863857"/>
            <a:ext cx="4322916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7" name="Oval 13"/>
          <p:cNvSpPr/>
          <p:nvPr/>
        </p:nvSpPr>
        <p:spPr>
          <a:xfrm>
            <a:off x="689617" y="342751"/>
            <a:ext cx="1042213" cy="1042214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8" name="TextBox 6"/>
          <p:cNvSpPr txBox="1"/>
          <p:nvPr/>
        </p:nvSpPr>
        <p:spPr>
          <a:xfrm>
            <a:off x="1189642" y="899813"/>
            <a:ext cx="4322916" cy="433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9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Travel times of LA areas </a:t>
            </a:r>
          </a:p>
        </p:txBody>
      </p:sp>
      <p:sp>
        <p:nvSpPr>
          <p:cNvPr id="229" name="Oval 14"/>
          <p:cNvSpPr/>
          <p:nvPr/>
        </p:nvSpPr>
        <p:spPr>
          <a:xfrm>
            <a:off x="5399675" y="807231"/>
            <a:ext cx="113253" cy="11325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0" name="Higher mean travel time from Harbor to Central in the morning…"/>
          <p:cNvSpPr txBox="1"/>
          <p:nvPr/>
        </p:nvSpPr>
        <p:spPr>
          <a:xfrm>
            <a:off x="481078" y="5710911"/>
            <a:ext cx="11019230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b="1"/>
            </a:pPr>
            <a:r>
              <a:t>Higher mean travel time from Harbor to Central in the morning</a:t>
            </a:r>
          </a:p>
          <a:p>
            <a:pPr>
              <a:defRPr b="1"/>
            </a:pPr>
            <a:r>
              <a:t>Higher mean travel time from Central to Harbor during the evening</a:t>
            </a:r>
          </a:p>
          <a:p>
            <a:pPr/>
            <a:r>
              <a:t>More people take rides from harbor to central during the morning and from central to Harbor during the night</a:t>
            </a:r>
          </a:p>
        </p:txBody>
      </p:sp>
      <p:sp>
        <p:nvSpPr>
          <p:cNvPr id="231" name="Slide Number"/>
          <p:cNvSpPr txBox="1"/>
          <p:nvPr>
            <p:ph type="sldNum" sz="quarter" idx="4294967295"/>
          </p:nvPr>
        </p:nvSpPr>
        <p:spPr>
          <a:xfrm>
            <a:off x="11429708" y="6262341"/>
            <a:ext cx="182216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roup"/>
          <p:cNvGrpSpPr/>
          <p:nvPr/>
        </p:nvGrpSpPr>
        <p:grpSpPr>
          <a:xfrm>
            <a:off x="3898870" y="171306"/>
            <a:ext cx="6916179" cy="6515386"/>
            <a:chOff x="0" y="0"/>
            <a:chExt cx="6916178" cy="6515384"/>
          </a:xfrm>
        </p:grpSpPr>
        <p:pic>
          <p:nvPicPr>
            <p:cNvPr id="233" name="Screen Shot 2018-12-03 at 12.14.44 AM.png" descr="Screen Shot 2018-12-03 at 12.14.44 A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9864" t="0" r="17852" b="0"/>
            <a:stretch>
              <a:fillRect/>
            </a:stretch>
          </p:blipFill>
          <p:spPr>
            <a:xfrm>
              <a:off x="-1" y="-1"/>
              <a:ext cx="6916180" cy="64994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4" name="Line"/>
            <p:cNvSpPr/>
            <p:nvPr/>
          </p:nvSpPr>
          <p:spPr>
            <a:xfrm>
              <a:off x="3353292" y="2574279"/>
              <a:ext cx="1167180" cy="3220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cubicBezTo>
                    <a:pt x="17461" y="724"/>
                    <a:pt x="13724" y="1709"/>
                    <a:pt x="10560" y="2906"/>
                  </a:cubicBezTo>
                  <a:cubicBezTo>
                    <a:pt x="7264" y="4153"/>
                    <a:pt x="4623" y="5618"/>
                    <a:pt x="3005" y="7252"/>
                  </a:cubicBezTo>
                  <a:cubicBezTo>
                    <a:pt x="752" y="9525"/>
                    <a:pt x="605" y="11952"/>
                    <a:pt x="459" y="14329"/>
                  </a:cubicBezTo>
                  <a:cubicBezTo>
                    <a:pt x="310" y="16737"/>
                    <a:pt x="157" y="19160"/>
                    <a:pt x="0" y="21600"/>
                  </a:cubicBezTo>
                </a:path>
              </a:pathLst>
            </a:custGeom>
            <a:noFill/>
            <a:ln w="381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5" name="Line"/>
            <p:cNvSpPr/>
            <p:nvPr/>
          </p:nvSpPr>
          <p:spPr>
            <a:xfrm>
              <a:off x="1627868" y="3105659"/>
              <a:ext cx="5168093" cy="634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64" fill="norm" stroke="1" extrusionOk="0">
                  <a:moveTo>
                    <a:pt x="0" y="20864"/>
                  </a:moveTo>
                  <a:cubicBezTo>
                    <a:pt x="329" y="18244"/>
                    <a:pt x="747" y="16410"/>
                    <a:pt x="1203" y="15576"/>
                  </a:cubicBezTo>
                  <a:cubicBezTo>
                    <a:pt x="1681" y="14702"/>
                    <a:pt x="2176" y="14972"/>
                    <a:pt x="2666" y="14832"/>
                  </a:cubicBezTo>
                  <a:cubicBezTo>
                    <a:pt x="3577" y="14572"/>
                    <a:pt x="4468" y="12894"/>
                    <a:pt x="5363" y="11544"/>
                  </a:cubicBezTo>
                  <a:cubicBezTo>
                    <a:pt x="7151" y="8846"/>
                    <a:pt x="8969" y="7452"/>
                    <a:pt x="10750" y="4425"/>
                  </a:cubicBezTo>
                  <a:cubicBezTo>
                    <a:pt x="11566" y="3036"/>
                    <a:pt x="12375" y="1305"/>
                    <a:pt x="13205" y="531"/>
                  </a:cubicBezTo>
                  <a:cubicBezTo>
                    <a:pt x="14564" y="-736"/>
                    <a:pt x="15929" y="590"/>
                    <a:pt x="17290" y="1163"/>
                  </a:cubicBezTo>
                  <a:cubicBezTo>
                    <a:pt x="18725" y="1768"/>
                    <a:pt x="20165" y="1541"/>
                    <a:pt x="21600" y="478"/>
                  </a:cubicBezTo>
                </a:path>
              </a:pathLst>
            </a:custGeom>
            <a:noFill/>
            <a:ln w="381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6" name="Freeway I - 10"/>
            <p:cNvSpPr txBox="1"/>
            <p:nvPr/>
          </p:nvSpPr>
          <p:spPr>
            <a:xfrm>
              <a:off x="39940" y="3707825"/>
              <a:ext cx="1603546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b="1"/>
              </a:lvl1pPr>
            </a:lstStyle>
            <a:p>
              <a:pPr/>
              <a:r>
                <a:t>Freeway I - 10</a:t>
              </a:r>
            </a:p>
          </p:txBody>
        </p:sp>
        <p:sp>
          <p:nvSpPr>
            <p:cNvPr id="237" name="Freeway I - 110"/>
            <p:cNvSpPr txBox="1"/>
            <p:nvPr/>
          </p:nvSpPr>
          <p:spPr>
            <a:xfrm>
              <a:off x="1629513" y="5636714"/>
              <a:ext cx="1718180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b="1"/>
              </a:lvl1pPr>
            </a:lstStyle>
            <a:p>
              <a:pPr/>
              <a:r>
                <a:t>Freeway I - 110</a:t>
              </a:r>
            </a:p>
          </p:txBody>
        </p:sp>
        <p:sp>
          <p:nvSpPr>
            <p:cNvPr id="238" name="Line"/>
            <p:cNvSpPr/>
            <p:nvPr/>
          </p:nvSpPr>
          <p:spPr>
            <a:xfrm>
              <a:off x="1724632" y="2639546"/>
              <a:ext cx="3950692" cy="37025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0" h="21600" fill="norm" stroke="1" extrusionOk="0">
                  <a:moveTo>
                    <a:pt x="20" y="0"/>
                  </a:moveTo>
                  <a:cubicBezTo>
                    <a:pt x="-40" y="599"/>
                    <a:pt x="36" y="1203"/>
                    <a:pt x="242" y="1762"/>
                  </a:cubicBezTo>
                  <a:cubicBezTo>
                    <a:pt x="465" y="2369"/>
                    <a:pt x="830" y="2897"/>
                    <a:pt x="1181" y="3429"/>
                  </a:cubicBezTo>
                  <a:cubicBezTo>
                    <a:pt x="1891" y="4504"/>
                    <a:pt x="2552" y="5613"/>
                    <a:pt x="3186" y="6742"/>
                  </a:cubicBezTo>
                  <a:cubicBezTo>
                    <a:pt x="3411" y="7143"/>
                    <a:pt x="3640" y="7561"/>
                    <a:pt x="3968" y="7869"/>
                  </a:cubicBezTo>
                  <a:cubicBezTo>
                    <a:pt x="4369" y="8245"/>
                    <a:pt x="4906" y="8468"/>
                    <a:pt x="5095" y="9016"/>
                  </a:cubicBezTo>
                  <a:cubicBezTo>
                    <a:pt x="5186" y="9279"/>
                    <a:pt x="5168" y="9575"/>
                    <a:pt x="5166" y="9856"/>
                  </a:cubicBezTo>
                  <a:cubicBezTo>
                    <a:pt x="5163" y="10229"/>
                    <a:pt x="5199" y="10590"/>
                    <a:pt x="5205" y="10965"/>
                  </a:cubicBezTo>
                  <a:cubicBezTo>
                    <a:pt x="5213" y="11451"/>
                    <a:pt x="5168" y="11937"/>
                    <a:pt x="5074" y="12413"/>
                  </a:cubicBezTo>
                  <a:cubicBezTo>
                    <a:pt x="4925" y="12744"/>
                    <a:pt x="5035" y="13143"/>
                    <a:pt x="5329" y="13334"/>
                  </a:cubicBezTo>
                  <a:cubicBezTo>
                    <a:pt x="5519" y="13458"/>
                    <a:pt x="5756" y="13463"/>
                    <a:pt x="5951" y="13579"/>
                  </a:cubicBezTo>
                  <a:cubicBezTo>
                    <a:pt x="6441" y="13869"/>
                    <a:pt x="6430" y="14615"/>
                    <a:pt x="6846" y="14995"/>
                  </a:cubicBezTo>
                  <a:cubicBezTo>
                    <a:pt x="7358" y="15462"/>
                    <a:pt x="8106" y="15130"/>
                    <a:pt x="8733" y="15320"/>
                  </a:cubicBezTo>
                  <a:cubicBezTo>
                    <a:pt x="9566" y="15573"/>
                    <a:pt x="9934" y="16599"/>
                    <a:pt x="10742" y="16881"/>
                  </a:cubicBezTo>
                  <a:cubicBezTo>
                    <a:pt x="11243" y="17055"/>
                    <a:pt x="11801" y="16892"/>
                    <a:pt x="12316" y="17027"/>
                  </a:cubicBezTo>
                  <a:cubicBezTo>
                    <a:pt x="12947" y="17192"/>
                    <a:pt x="13403" y="17805"/>
                    <a:pt x="14003" y="18104"/>
                  </a:cubicBezTo>
                  <a:cubicBezTo>
                    <a:pt x="14755" y="18479"/>
                    <a:pt x="15652" y="18342"/>
                    <a:pt x="16384" y="18761"/>
                  </a:cubicBezTo>
                  <a:cubicBezTo>
                    <a:pt x="16961" y="19090"/>
                    <a:pt x="17340" y="19720"/>
                    <a:pt x="17920" y="20040"/>
                  </a:cubicBezTo>
                  <a:cubicBezTo>
                    <a:pt x="18623" y="20428"/>
                    <a:pt x="19460" y="20294"/>
                    <a:pt x="20207" y="20539"/>
                  </a:cubicBezTo>
                  <a:cubicBezTo>
                    <a:pt x="20756" y="20718"/>
                    <a:pt x="21234" y="21092"/>
                    <a:pt x="21560" y="21600"/>
                  </a:cubicBezTo>
                </a:path>
              </a:pathLst>
            </a:custGeom>
            <a:noFill/>
            <a:ln w="381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39" name="Freeway I - 405"/>
            <p:cNvSpPr txBox="1"/>
            <p:nvPr/>
          </p:nvSpPr>
          <p:spPr>
            <a:xfrm>
              <a:off x="39940" y="2313750"/>
              <a:ext cx="1730682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b="1"/>
              </a:lvl1pPr>
            </a:lstStyle>
            <a:p>
              <a:pPr/>
              <a:r>
                <a:t>Freeway I - 405</a:t>
              </a:r>
            </a:p>
          </p:txBody>
        </p:sp>
        <p:sp>
          <p:nvSpPr>
            <p:cNvPr id="240" name="Line"/>
            <p:cNvSpPr/>
            <p:nvPr/>
          </p:nvSpPr>
          <p:spPr>
            <a:xfrm>
              <a:off x="2065635" y="1204708"/>
              <a:ext cx="4518390" cy="46179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357" y="530"/>
                    <a:pt x="856" y="948"/>
                    <a:pt x="1439" y="1210"/>
                  </a:cubicBezTo>
                  <a:cubicBezTo>
                    <a:pt x="1994" y="1461"/>
                    <a:pt x="2606" y="1563"/>
                    <a:pt x="3145" y="1836"/>
                  </a:cubicBezTo>
                  <a:cubicBezTo>
                    <a:pt x="3862" y="2200"/>
                    <a:pt x="4395" y="2842"/>
                    <a:pt x="4912" y="3451"/>
                  </a:cubicBezTo>
                  <a:cubicBezTo>
                    <a:pt x="5455" y="4090"/>
                    <a:pt x="6008" y="4722"/>
                    <a:pt x="6375" y="5491"/>
                  </a:cubicBezTo>
                  <a:cubicBezTo>
                    <a:pt x="6591" y="5944"/>
                    <a:pt x="6729" y="6452"/>
                    <a:pt x="7004" y="6869"/>
                  </a:cubicBezTo>
                  <a:cubicBezTo>
                    <a:pt x="7290" y="7303"/>
                    <a:pt x="7689" y="7626"/>
                    <a:pt x="8083" y="7975"/>
                  </a:cubicBezTo>
                  <a:cubicBezTo>
                    <a:pt x="8643" y="8471"/>
                    <a:pt x="9176" y="9077"/>
                    <a:pt x="9066" y="9796"/>
                  </a:cubicBezTo>
                  <a:cubicBezTo>
                    <a:pt x="9000" y="10232"/>
                    <a:pt x="8734" y="10717"/>
                    <a:pt x="9079" y="11004"/>
                  </a:cubicBezTo>
                  <a:cubicBezTo>
                    <a:pt x="9435" y="11300"/>
                    <a:pt x="9914" y="10927"/>
                    <a:pt x="10343" y="10993"/>
                  </a:cubicBezTo>
                  <a:cubicBezTo>
                    <a:pt x="10793" y="11063"/>
                    <a:pt x="11005" y="11520"/>
                    <a:pt x="11235" y="11910"/>
                  </a:cubicBezTo>
                  <a:cubicBezTo>
                    <a:pt x="11700" y="12699"/>
                    <a:pt x="12455" y="13286"/>
                    <a:pt x="12979" y="14046"/>
                  </a:cubicBezTo>
                  <a:cubicBezTo>
                    <a:pt x="13320" y="14541"/>
                    <a:pt x="13556" y="15101"/>
                    <a:pt x="13923" y="15579"/>
                  </a:cubicBezTo>
                  <a:cubicBezTo>
                    <a:pt x="14133" y="15851"/>
                    <a:pt x="14381" y="16090"/>
                    <a:pt x="14639" y="16320"/>
                  </a:cubicBezTo>
                  <a:cubicBezTo>
                    <a:pt x="16493" y="17972"/>
                    <a:pt x="18890" y="19087"/>
                    <a:pt x="20737" y="20744"/>
                  </a:cubicBezTo>
                  <a:cubicBezTo>
                    <a:pt x="21039" y="21015"/>
                    <a:pt x="21326" y="21301"/>
                    <a:pt x="21600" y="21600"/>
                  </a:cubicBezTo>
                </a:path>
              </a:pathLst>
            </a:custGeom>
            <a:noFill/>
            <a:ln w="381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1" name="Freeway I - 5"/>
            <p:cNvSpPr txBox="1"/>
            <p:nvPr/>
          </p:nvSpPr>
          <p:spPr>
            <a:xfrm>
              <a:off x="1945429" y="662261"/>
              <a:ext cx="1476408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b="1"/>
              </a:lvl1pPr>
            </a:lstStyle>
            <a:p>
              <a:pPr/>
              <a:r>
                <a:t>Freeway I - 5</a:t>
              </a:r>
            </a:p>
          </p:txBody>
        </p:sp>
        <p:sp>
          <p:nvSpPr>
            <p:cNvPr id="242" name="Line"/>
            <p:cNvSpPr/>
            <p:nvPr/>
          </p:nvSpPr>
          <p:spPr>
            <a:xfrm>
              <a:off x="4013529" y="3054277"/>
              <a:ext cx="454199" cy="31927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3" h="21600" fill="norm" stroke="1" extrusionOk="0">
                  <a:moveTo>
                    <a:pt x="21353" y="0"/>
                  </a:moveTo>
                  <a:cubicBezTo>
                    <a:pt x="19163" y="1791"/>
                    <a:pt x="17930" y="3603"/>
                    <a:pt x="17663" y="5419"/>
                  </a:cubicBezTo>
                  <a:cubicBezTo>
                    <a:pt x="17472" y="6716"/>
                    <a:pt x="17750" y="8032"/>
                    <a:pt x="14974" y="9269"/>
                  </a:cubicBezTo>
                  <a:cubicBezTo>
                    <a:pt x="13794" y="9794"/>
                    <a:pt x="12084" y="10291"/>
                    <a:pt x="10599" y="10800"/>
                  </a:cubicBezTo>
                  <a:cubicBezTo>
                    <a:pt x="5619" y="12508"/>
                    <a:pt x="3206" y="14338"/>
                    <a:pt x="1737" y="16176"/>
                  </a:cubicBezTo>
                  <a:cubicBezTo>
                    <a:pt x="299" y="17976"/>
                    <a:pt x="-247" y="19789"/>
                    <a:pt x="103" y="21600"/>
                  </a:cubicBezTo>
                </a:path>
              </a:pathLst>
            </a:custGeom>
            <a:noFill/>
            <a:ln w="381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3" name="Freeway I - 710"/>
            <p:cNvSpPr txBox="1"/>
            <p:nvPr/>
          </p:nvSpPr>
          <p:spPr>
            <a:xfrm>
              <a:off x="3127931" y="6144546"/>
              <a:ext cx="1730682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b="1"/>
              </a:lvl1pPr>
            </a:lstStyle>
            <a:p>
              <a:pPr/>
              <a:r>
                <a:t>Freeway I - 710</a:t>
              </a:r>
            </a:p>
          </p:txBody>
        </p:sp>
      </p:grpSp>
      <p:grpSp>
        <p:nvGrpSpPr>
          <p:cNvPr id="248" name="Group"/>
          <p:cNvGrpSpPr/>
          <p:nvPr/>
        </p:nvGrpSpPr>
        <p:grpSpPr>
          <a:xfrm>
            <a:off x="560912" y="203973"/>
            <a:ext cx="4788674" cy="1435380"/>
            <a:chOff x="0" y="0"/>
            <a:chExt cx="4788673" cy="1435378"/>
          </a:xfrm>
        </p:grpSpPr>
        <p:sp>
          <p:nvSpPr>
            <p:cNvPr id="245" name="Straight Connector 8"/>
            <p:cNvSpPr/>
            <p:nvPr/>
          </p:nvSpPr>
          <p:spPr>
            <a:xfrm>
              <a:off x="412172" y="521106"/>
              <a:ext cx="3973795" cy="1"/>
            </a:xfrm>
            <a:prstGeom prst="line">
              <a:avLst/>
            </a:prstGeom>
            <a:noFill/>
            <a:ln w="6350" cap="flat">
              <a:solidFill>
                <a:srgbClr val="000000">
                  <a:alpha val="20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246" name="Oval 13"/>
            <p:cNvSpPr/>
            <p:nvPr/>
          </p:nvSpPr>
          <p:spPr>
            <a:xfrm>
              <a:off x="0" y="-1"/>
              <a:ext cx="1042213" cy="1042214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7" name="TextBox 6"/>
            <p:cNvSpPr txBox="1"/>
            <p:nvPr/>
          </p:nvSpPr>
          <p:spPr>
            <a:xfrm>
              <a:off x="500025" y="557061"/>
              <a:ext cx="4288649" cy="8783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defRPr b="1" sz="29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LA Uber ride pick up distribution</a:t>
              </a:r>
            </a:p>
          </p:txBody>
        </p:sp>
      </p:grpSp>
      <p:sp>
        <p:nvSpPr>
          <p:cNvPr id="249" name="Text"/>
          <p:cNvSpPr txBox="1"/>
          <p:nvPr/>
        </p:nvSpPr>
        <p:spPr>
          <a:xfrm>
            <a:off x="11432472" y="307876"/>
            <a:ext cx="421701" cy="3708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     </a:t>
            </a:r>
          </a:p>
        </p:txBody>
      </p:sp>
      <p:sp>
        <p:nvSpPr>
          <p:cNvPr id="250" name="Slide Number"/>
          <p:cNvSpPr txBox="1"/>
          <p:nvPr>
            <p:ph type="sldNum" sz="quarter" idx="4294967295"/>
          </p:nvPr>
        </p:nvSpPr>
        <p:spPr>
          <a:xfrm>
            <a:off x="11415541" y="6236941"/>
            <a:ext cx="210550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WechatIMG43.png" descr="WechatIMG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416" y="1227677"/>
            <a:ext cx="8867110" cy="5172481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Straight Connector 8"/>
          <p:cNvSpPr/>
          <p:nvPr/>
        </p:nvSpPr>
        <p:spPr>
          <a:xfrm>
            <a:off x="1039113" y="784616"/>
            <a:ext cx="5066253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54" name="Oval 13"/>
          <p:cNvSpPr/>
          <p:nvPr/>
        </p:nvSpPr>
        <p:spPr>
          <a:xfrm>
            <a:off x="689617" y="342752"/>
            <a:ext cx="883731" cy="88373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5" name="Oval 14"/>
          <p:cNvSpPr/>
          <p:nvPr/>
        </p:nvSpPr>
        <p:spPr>
          <a:xfrm>
            <a:off x="6047985" y="736601"/>
            <a:ext cx="96031" cy="9603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6" name="TextBox 6"/>
          <p:cNvSpPr txBox="1"/>
          <p:nvPr/>
        </p:nvSpPr>
        <p:spPr>
          <a:xfrm>
            <a:off x="1226140" y="829170"/>
            <a:ext cx="4917266" cy="371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2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Traffic flow of LA freeways</a:t>
            </a:r>
          </a:p>
        </p:txBody>
      </p:sp>
      <p:sp>
        <p:nvSpPr>
          <p:cNvPr id="257" name="Most accidents: I-5…"/>
          <p:cNvSpPr txBox="1"/>
          <p:nvPr/>
        </p:nvSpPr>
        <p:spPr>
          <a:xfrm>
            <a:off x="8674434" y="1482197"/>
            <a:ext cx="2995043" cy="4663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39700" indent="-139700">
              <a:buSzPct val="26000"/>
              <a:buBlip>
                <a:blip r:embed="rId3"/>
              </a:buBlip>
              <a:defRPr sz="2000"/>
            </a:pPr>
            <a:r>
              <a:t>Most flow (overall): I405</a:t>
            </a:r>
          </a:p>
          <a:p>
            <a:pPr marL="139700" indent="-139700">
              <a:buSzPct val="26000"/>
              <a:buBlip>
                <a:blip r:embed="rId3"/>
              </a:buBlip>
              <a:defRPr sz="2000"/>
            </a:pPr>
          </a:p>
          <a:p>
            <a:pPr marL="139700" indent="-139700">
              <a:buSzPct val="26000"/>
              <a:buBlip>
                <a:blip r:embed="rId3"/>
              </a:buBlip>
              <a:defRPr sz="2000"/>
            </a:pPr>
            <a:r>
              <a:t>More flow (nights): I10</a:t>
            </a:r>
          </a:p>
          <a:p>
            <a:pPr marL="139700" indent="-139700">
              <a:buSzPct val="26000"/>
              <a:buBlip>
                <a:blip r:embed="rId3"/>
              </a:buBlip>
              <a:defRPr sz="2000"/>
            </a:pPr>
          </a:p>
          <a:p>
            <a:pPr marL="139700" indent="-139700">
              <a:buSzPct val="26000"/>
              <a:buBlip>
                <a:blip r:embed="rId3"/>
              </a:buBlip>
              <a:defRPr b="1" sz="2000"/>
            </a:pPr>
            <a:r>
              <a:t>General: </a:t>
            </a:r>
          </a:p>
          <a:p>
            <a:pPr lvl="5" marL="139700" indent="-139700">
              <a:buSzPct val="26000"/>
              <a:buBlip>
                <a:blip r:embed="rId3"/>
              </a:buBlip>
              <a:defRPr sz="2000"/>
            </a:pPr>
            <a:r>
              <a:t>Most freeways have similar flow. </a:t>
            </a:r>
          </a:p>
          <a:p>
            <a:pPr lvl="5" marL="139700" indent="-139700">
              <a:buSzPct val="26000"/>
              <a:buBlip>
                <a:blip r:embed="rId3"/>
              </a:buBlip>
              <a:defRPr sz="2000"/>
            </a:pPr>
            <a:r>
              <a:t>Larger flow during daytime compared to nights. </a:t>
            </a:r>
          </a:p>
          <a:p>
            <a:pPr lvl="5" marL="139700" indent="-139700">
              <a:buSzPct val="26000"/>
              <a:buBlip>
                <a:blip r:embed="rId3"/>
              </a:buBlip>
              <a:defRPr sz="2000"/>
            </a:pPr>
            <a:r>
              <a:t>Most flow from 1pm to 6pm</a:t>
            </a:r>
          </a:p>
          <a:p>
            <a:pPr lvl="5" marL="139700" indent="-139700">
              <a:buSzPct val="26000"/>
              <a:buBlip>
                <a:blip r:embed="rId3"/>
              </a:buBlip>
              <a:defRPr sz="2000"/>
            </a:pPr>
            <a:r>
              <a:t>Flow increases rapidly from 4am  to 6am and drops after 6pm</a:t>
            </a:r>
          </a:p>
        </p:txBody>
      </p:sp>
      <p:sp>
        <p:nvSpPr>
          <p:cNvPr id="258" name="Daily Flow Analysis"/>
          <p:cNvSpPr txBox="1"/>
          <p:nvPr/>
        </p:nvSpPr>
        <p:spPr>
          <a:xfrm>
            <a:off x="3923812" y="1437988"/>
            <a:ext cx="2169328" cy="3835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900"/>
            </a:lvl1pPr>
          </a:lstStyle>
          <a:p>
            <a:pPr/>
            <a:r>
              <a:t>Daily Flow Analysis</a:t>
            </a:r>
          </a:p>
        </p:txBody>
      </p:sp>
      <p:sp>
        <p:nvSpPr>
          <p:cNvPr id="259" name="Hour of day"/>
          <p:cNvSpPr txBox="1"/>
          <p:nvPr/>
        </p:nvSpPr>
        <p:spPr>
          <a:xfrm>
            <a:off x="4260307" y="5954583"/>
            <a:ext cx="1154567" cy="3327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600"/>
            </a:lvl1pPr>
          </a:lstStyle>
          <a:p>
            <a:pPr/>
            <a:r>
              <a:t>Hour of day</a:t>
            </a:r>
          </a:p>
        </p:txBody>
      </p:sp>
      <p:sp>
        <p:nvSpPr>
          <p:cNvPr id="260" name="Flow"/>
          <p:cNvSpPr txBox="1"/>
          <p:nvPr/>
        </p:nvSpPr>
        <p:spPr>
          <a:xfrm>
            <a:off x="463163" y="3641197"/>
            <a:ext cx="559975" cy="3454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700"/>
            </a:lvl1pPr>
          </a:lstStyle>
          <a:p>
            <a:pPr/>
            <a:r>
              <a:t>Flow</a:t>
            </a:r>
          </a:p>
        </p:txBody>
      </p:sp>
      <p:sp>
        <p:nvSpPr>
          <p:cNvPr id="261" name="Text"/>
          <p:cNvSpPr txBox="1"/>
          <p:nvPr>
            <p:ph type="sldNum" sz="quarter" idx="4294967295"/>
          </p:nvPr>
        </p:nvSpPr>
        <p:spPr>
          <a:xfrm>
            <a:off x="11408519" y="6435905"/>
            <a:ext cx="224595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traight Connector 8"/>
          <p:cNvSpPr/>
          <p:nvPr/>
        </p:nvSpPr>
        <p:spPr>
          <a:xfrm>
            <a:off x="1039113" y="784616"/>
            <a:ext cx="6657328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4" name="Oval 13"/>
          <p:cNvSpPr/>
          <p:nvPr/>
        </p:nvSpPr>
        <p:spPr>
          <a:xfrm>
            <a:off x="689617" y="342752"/>
            <a:ext cx="883733" cy="88373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5" name="TextBox 6"/>
          <p:cNvSpPr txBox="1"/>
          <p:nvPr/>
        </p:nvSpPr>
        <p:spPr>
          <a:xfrm>
            <a:off x="1113606" y="815104"/>
            <a:ext cx="6908604" cy="359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2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Traffic flow and speed of typical LA freeways</a:t>
            </a:r>
          </a:p>
        </p:txBody>
      </p:sp>
      <p:sp>
        <p:nvSpPr>
          <p:cNvPr id="266" name="Oval 14"/>
          <p:cNvSpPr/>
          <p:nvPr/>
        </p:nvSpPr>
        <p:spPr>
          <a:xfrm>
            <a:off x="7623453" y="736600"/>
            <a:ext cx="96033" cy="96035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7" name="Most accidents: I-5…"/>
          <p:cNvSpPr txBox="1"/>
          <p:nvPr/>
        </p:nvSpPr>
        <p:spPr>
          <a:xfrm>
            <a:off x="882169" y="5176654"/>
            <a:ext cx="5311349" cy="1310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39700" indent="-139700">
              <a:buSzPct val="26000"/>
              <a:buBlip>
                <a:blip r:embed="rId2"/>
              </a:buBlip>
              <a:defRPr sz="2000"/>
            </a:pPr>
            <a:r>
              <a:t>Flow and speed graph have inversed shapes. </a:t>
            </a:r>
          </a:p>
          <a:p>
            <a:pPr marL="139700" indent="-139700">
              <a:buSzPct val="26000"/>
              <a:buBlip>
                <a:blip r:embed="rId2"/>
              </a:buBlip>
              <a:defRPr sz="2000"/>
            </a:pPr>
            <a:r>
              <a:t>Most flow during daytime. Least flow in early mornings. </a:t>
            </a:r>
          </a:p>
        </p:txBody>
      </p:sp>
      <p:sp>
        <p:nvSpPr>
          <p:cNvPr id="268" name="Most accidents: I-5…"/>
          <p:cNvSpPr txBox="1"/>
          <p:nvPr/>
        </p:nvSpPr>
        <p:spPr>
          <a:xfrm>
            <a:off x="6369818" y="5176654"/>
            <a:ext cx="5311351" cy="1310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39700" indent="-139700">
              <a:buSzPct val="26000"/>
              <a:buBlip>
                <a:blip r:embed="rId2"/>
              </a:buBlip>
              <a:defRPr sz="2000"/>
            </a:pPr>
            <a:r>
              <a:t>Lower speed during daytime due to large flow. </a:t>
            </a:r>
          </a:p>
          <a:p>
            <a:pPr marL="139700" indent="-139700">
              <a:buSzPct val="26000"/>
              <a:buBlip>
                <a:blip r:embed="rId2"/>
              </a:buBlip>
              <a:defRPr sz="2000"/>
            </a:pPr>
            <a:r>
              <a:t>Lowest speed drops rapidly due to heavy traffic in some parts of the freeway. </a:t>
            </a:r>
          </a:p>
        </p:txBody>
      </p:sp>
      <p:pic>
        <p:nvPicPr>
          <p:cNvPr id="269" name="图片 12" descr="图片 1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4018" y="1496086"/>
            <a:ext cx="5487650" cy="365843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Text"/>
          <p:cNvSpPr txBox="1"/>
          <p:nvPr>
            <p:ph type="sldNum" sz="quarter" idx="4294967295"/>
          </p:nvPr>
        </p:nvSpPr>
        <p:spPr>
          <a:xfrm>
            <a:off x="11408519" y="6435905"/>
            <a:ext cx="224595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271" name="WechatIMG48.png" descr="WechatIMG4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29522" y="1496503"/>
            <a:ext cx="5486402" cy="3657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traight Connector 8"/>
          <p:cNvSpPr/>
          <p:nvPr/>
        </p:nvSpPr>
        <p:spPr>
          <a:xfrm>
            <a:off x="1039113" y="784616"/>
            <a:ext cx="5659216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4" name="Oval 13"/>
          <p:cNvSpPr/>
          <p:nvPr/>
        </p:nvSpPr>
        <p:spPr>
          <a:xfrm>
            <a:off x="689617" y="342752"/>
            <a:ext cx="883733" cy="88373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5" name="TextBox 6"/>
          <p:cNvSpPr txBox="1"/>
          <p:nvPr/>
        </p:nvSpPr>
        <p:spPr>
          <a:xfrm>
            <a:off x="1113606" y="815104"/>
            <a:ext cx="6908604" cy="3594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2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Traffic flow and speed of LA freeways</a:t>
            </a:r>
          </a:p>
        </p:txBody>
      </p:sp>
      <p:sp>
        <p:nvSpPr>
          <p:cNvPr id="276" name="Oval 14"/>
          <p:cNvSpPr/>
          <p:nvPr/>
        </p:nvSpPr>
        <p:spPr>
          <a:xfrm>
            <a:off x="6695051" y="736600"/>
            <a:ext cx="96033" cy="96035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7" name="Most accidents: I-5…"/>
          <p:cNvSpPr txBox="1"/>
          <p:nvPr/>
        </p:nvSpPr>
        <p:spPr>
          <a:xfrm>
            <a:off x="723902" y="5348104"/>
            <a:ext cx="5311348" cy="701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39700" indent="-139700">
              <a:buSzPct val="26000"/>
              <a:buBlip>
                <a:blip r:embed="rId2"/>
              </a:buBlip>
              <a:defRPr sz="2000"/>
            </a:pPr>
            <a:r>
              <a:t>General feature stays the same.</a:t>
            </a:r>
          </a:p>
          <a:p>
            <a:pPr marL="139700" indent="-139700">
              <a:buSzPct val="26000"/>
              <a:buBlip>
                <a:blip r:embed="rId2"/>
              </a:buBlip>
              <a:defRPr sz="2000"/>
            </a:pPr>
            <a:r>
              <a:t>Rapid flow drop after 11pm. </a:t>
            </a:r>
          </a:p>
        </p:txBody>
      </p:sp>
      <p:sp>
        <p:nvSpPr>
          <p:cNvPr id="278" name="Most accidents: I-5…"/>
          <p:cNvSpPr txBox="1"/>
          <p:nvPr/>
        </p:nvSpPr>
        <p:spPr>
          <a:xfrm>
            <a:off x="6211551" y="5348104"/>
            <a:ext cx="5311350" cy="701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marL="139700" indent="-139700">
              <a:buSzPct val="26000"/>
              <a:buBlip>
                <a:blip r:embed="rId2"/>
              </a:buBlip>
              <a:defRPr sz="2000"/>
            </a:lvl1pPr>
          </a:lstStyle>
          <a:p>
            <a:pPr/>
            <a:r>
              <a:t>Lowest speed has another rapid drop at 11pm due to relative large flow. </a:t>
            </a:r>
          </a:p>
        </p:txBody>
      </p:sp>
      <p:pic>
        <p:nvPicPr>
          <p:cNvPr id="279" name="图片 2" descr="图片 2"/>
          <p:cNvPicPr>
            <a:picLocks noChangeAspect="1"/>
          </p:cNvPicPr>
          <p:nvPr/>
        </p:nvPicPr>
        <p:blipFill>
          <a:blip r:embed="rId3">
            <a:extLst/>
          </a:blip>
          <a:srcRect l="0" t="0" r="6057" b="0"/>
          <a:stretch>
            <a:fillRect/>
          </a:stretch>
        </p:blipFill>
        <p:spPr>
          <a:xfrm>
            <a:off x="635751" y="1496086"/>
            <a:ext cx="5155159" cy="3658435"/>
          </a:xfrm>
          <a:prstGeom prst="rect">
            <a:avLst/>
          </a:prstGeom>
          <a:ln w="12700">
            <a:miter lim="400000"/>
          </a:ln>
        </p:spPr>
      </p:pic>
      <p:pic>
        <p:nvPicPr>
          <p:cNvPr id="280" name="图片 4" descr="图片 4"/>
          <p:cNvPicPr>
            <a:picLocks noChangeAspect="1"/>
          </p:cNvPicPr>
          <p:nvPr/>
        </p:nvPicPr>
        <p:blipFill>
          <a:blip r:embed="rId4">
            <a:extLst/>
          </a:blip>
          <a:srcRect l="3263" t="0" r="7059" b="0"/>
          <a:stretch>
            <a:fillRect/>
          </a:stretch>
        </p:blipFill>
        <p:spPr>
          <a:xfrm>
            <a:off x="6302483" y="1496086"/>
            <a:ext cx="4921135" cy="3658433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Text"/>
          <p:cNvSpPr txBox="1"/>
          <p:nvPr>
            <p:ph type="sldNum" sz="quarter" idx="4294967295"/>
          </p:nvPr>
        </p:nvSpPr>
        <p:spPr>
          <a:xfrm>
            <a:off x="11408519" y="6435905"/>
            <a:ext cx="224595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traight Connector 8"/>
          <p:cNvSpPr/>
          <p:nvPr/>
        </p:nvSpPr>
        <p:spPr>
          <a:xfrm>
            <a:off x="1039113" y="784616"/>
            <a:ext cx="4392607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4" name="Oval 13"/>
          <p:cNvSpPr/>
          <p:nvPr/>
        </p:nvSpPr>
        <p:spPr>
          <a:xfrm>
            <a:off x="689617" y="342752"/>
            <a:ext cx="883731" cy="88373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5" name="TextBox 6"/>
          <p:cNvSpPr txBox="1"/>
          <p:nvPr/>
        </p:nvSpPr>
        <p:spPr>
          <a:xfrm>
            <a:off x="1113607" y="815104"/>
            <a:ext cx="4789835" cy="371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2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Traffic incidents of LA freeways</a:t>
            </a:r>
          </a:p>
        </p:txBody>
      </p:sp>
      <p:sp>
        <p:nvSpPr>
          <p:cNvPr id="286" name="Oval 14"/>
          <p:cNvSpPr/>
          <p:nvPr/>
        </p:nvSpPr>
        <p:spPr>
          <a:xfrm>
            <a:off x="5383421" y="736601"/>
            <a:ext cx="96033" cy="9603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290" name="Group"/>
          <p:cNvGrpSpPr/>
          <p:nvPr/>
        </p:nvGrpSpPr>
        <p:grpSpPr>
          <a:xfrm>
            <a:off x="880889" y="2153448"/>
            <a:ext cx="4353944" cy="2551100"/>
            <a:chOff x="0" y="0"/>
            <a:chExt cx="4353942" cy="2551098"/>
          </a:xfrm>
        </p:grpSpPr>
        <p:sp>
          <p:nvSpPr>
            <p:cNvPr id="287" name="From 5 am to 9 am, the number of incidents significantly increases"/>
            <p:cNvSpPr txBox="1"/>
            <p:nvPr/>
          </p:nvSpPr>
          <p:spPr>
            <a:xfrm>
              <a:off x="28954" y="-1"/>
              <a:ext cx="3775919" cy="9609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marL="180472" indent="-180472">
                <a:buSzPct val="100000"/>
                <a:buChar char="•"/>
                <a:defRPr sz="19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From 5 am to 9 am, the number of incidents significantly increases</a:t>
              </a:r>
            </a:p>
          </p:txBody>
        </p:sp>
        <p:sp>
          <p:nvSpPr>
            <p:cNvPr id="288" name="From 9 am to 6 pm, the number of incidents roughly stays the same"/>
            <p:cNvSpPr txBox="1"/>
            <p:nvPr/>
          </p:nvSpPr>
          <p:spPr>
            <a:xfrm>
              <a:off x="-1" y="953630"/>
              <a:ext cx="4126313" cy="643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marL="180472" indent="-180472">
                <a:buSzPct val="100000"/>
                <a:buChar char="•"/>
                <a:defRPr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From 9 am to 6 pm, the number of incidents roughly stays the same </a:t>
              </a:r>
            </a:p>
          </p:txBody>
        </p:sp>
        <p:sp>
          <p:nvSpPr>
            <p:cNvPr id="289" name="After 6pm, the number of incidents significantly decreases"/>
            <p:cNvSpPr txBox="1"/>
            <p:nvPr/>
          </p:nvSpPr>
          <p:spPr>
            <a:xfrm>
              <a:off x="26370" y="1907261"/>
              <a:ext cx="4327573" cy="643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marL="180472" indent="-180472">
                <a:buSzPct val="100000"/>
                <a:buChar char="•"/>
                <a:defRPr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After 6pm, the number of incidents significantly decreases</a:t>
              </a:r>
            </a:p>
          </p:txBody>
        </p:sp>
      </p:grpSp>
      <p:sp>
        <p:nvSpPr>
          <p:cNvPr id="291" name="Hours in a day"/>
          <p:cNvSpPr txBox="1"/>
          <p:nvPr/>
        </p:nvSpPr>
        <p:spPr>
          <a:xfrm>
            <a:off x="8432710" y="6127863"/>
            <a:ext cx="1496209" cy="3454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i="1" sz="1700"/>
            </a:lvl1pPr>
          </a:lstStyle>
          <a:p>
            <a:pPr/>
            <a:r>
              <a:t>Hours in a day</a:t>
            </a:r>
          </a:p>
        </p:txBody>
      </p:sp>
      <p:sp>
        <p:nvSpPr>
          <p:cNvPr id="292" name="Text"/>
          <p:cNvSpPr txBox="1"/>
          <p:nvPr>
            <p:ph type="sldNum" sz="quarter" idx="4294967295"/>
          </p:nvPr>
        </p:nvSpPr>
        <p:spPr>
          <a:xfrm>
            <a:off x="11408519" y="6435905"/>
            <a:ext cx="224595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295" name="Group"/>
          <p:cNvGrpSpPr/>
          <p:nvPr/>
        </p:nvGrpSpPr>
        <p:grpSpPr>
          <a:xfrm>
            <a:off x="5881239" y="412039"/>
            <a:ext cx="5882059" cy="6002676"/>
            <a:chOff x="0" y="0"/>
            <a:chExt cx="5882057" cy="6002674"/>
          </a:xfrm>
        </p:grpSpPr>
        <p:pic>
          <p:nvPicPr>
            <p:cNvPr id="293" name="Screen Shot 2018-12-03 at 12.58.48 AM.png" descr="Screen Shot 2018-12-03 at 12.58.48 A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31246"/>
              <a:ext cx="5882058" cy="597142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94" name="Total Traffic Incidents in One Day"/>
            <p:cNvSpPr txBox="1"/>
            <p:nvPr/>
          </p:nvSpPr>
          <p:spPr>
            <a:xfrm>
              <a:off x="854009" y="-1"/>
              <a:ext cx="3454669" cy="37083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Total Traffic Incidents in One Day</a:t>
              </a:r>
            </a:p>
          </p:txBody>
        </p:sp>
      </p:grpSp>
      <p:sp>
        <p:nvSpPr>
          <p:cNvPr id="296" name="Hour"/>
          <p:cNvSpPr txBox="1"/>
          <p:nvPr/>
        </p:nvSpPr>
        <p:spPr>
          <a:xfrm>
            <a:off x="8881003" y="6115165"/>
            <a:ext cx="599625" cy="3708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Hour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traight Connector 8"/>
          <p:cNvSpPr/>
          <p:nvPr/>
        </p:nvSpPr>
        <p:spPr>
          <a:xfrm>
            <a:off x="1039113" y="784616"/>
            <a:ext cx="4392607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9" name="Oval 13"/>
          <p:cNvSpPr/>
          <p:nvPr/>
        </p:nvSpPr>
        <p:spPr>
          <a:xfrm>
            <a:off x="689617" y="342752"/>
            <a:ext cx="883731" cy="88373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0" name="TextBox 6"/>
          <p:cNvSpPr txBox="1"/>
          <p:nvPr/>
        </p:nvSpPr>
        <p:spPr>
          <a:xfrm>
            <a:off x="1113607" y="815104"/>
            <a:ext cx="4789835" cy="371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2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Traffic incidents of LA freeways</a:t>
            </a:r>
          </a:p>
        </p:txBody>
      </p:sp>
      <p:sp>
        <p:nvSpPr>
          <p:cNvPr id="301" name="Oval 14"/>
          <p:cNvSpPr/>
          <p:nvPr/>
        </p:nvSpPr>
        <p:spPr>
          <a:xfrm>
            <a:off x="5383421" y="736601"/>
            <a:ext cx="96033" cy="9603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2" name="Most accidents:…"/>
          <p:cNvSpPr txBox="1"/>
          <p:nvPr/>
        </p:nvSpPr>
        <p:spPr>
          <a:xfrm>
            <a:off x="8628009" y="1630678"/>
            <a:ext cx="2840310" cy="2225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39700" indent="-139700">
              <a:buSzPct val="26000"/>
              <a:buBlip>
                <a:blip r:embed="rId2"/>
              </a:buBlip>
              <a:defRPr sz="2000"/>
            </a:pPr>
            <a:r>
              <a:t>Most accidents:</a:t>
            </a:r>
          </a:p>
          <a:p>
            <a:pPr>
              <a:defRPr sz="2000"/>
            </a:pPr>
            <a:r>
              <a:t>  I-5 &gt; I-405 &gt; I-10</a:t>
            </a:r>
          </a:p>
          <a:p>
            <a:pPr marL="139700" indent="-139700">
              <a:buSzPct val="26000"/>
              <a:buBlip>
                <a:blip r:embed="rId2"/>
              </a:buBlip>
              <a:defRPr sz="2000"/>
            </a:pPr>
          </a:p>
          <a:p>
            <a:pPr marL="139700" indent="-139700">
              <a:buSzPct val="26000"/>
              <a:buBlip>
                <a:blip r:embed="rId2"/>
              </a:buBlip>
              <a:defRPr sz="2000"/>
            </a:pPr>
            <a:r>
              <a:t>Overall: similar to the trend of total incidents in a month in all freeways</a:t>
            </a:r>
          </a:p>
        </p:txBody>
      </p:sp>
      <p:sp>
        <p:nvSpPr>
          <p:cNvPr id="303" name="Text"/>
          <p:cNvSpPr txBox="1"/>
          <p:nvPr>
            <p:ph type="sldNum" sz="quarter" idx="4294967295"/>
          </p:nvPr>
        </p:nvSpPr>
        <p:spPr>
          <a:xfrm>
            <a:off x="11408519" y="6435905"/>
            <a:ext cx="224595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  <p:pic>
        <p:nvPicPr>
          <p:cNvPr id="304" name="Screen Shot 2018-12-05 at 4.29.36 PM.png" descr="Screen Shot 2018-12-05 at 4.29.3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3334" y="1576901"/>
            <a:ext cx="8221468" cy="52632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traight Connector 8"/>
          <p:cNvSpPr/>
          <p:nvPr/>
        </p:nvSpPr>
        <p:spPr>
          <a:xfrm>
            <a:off x="1101790" y="863856"/>
            <a:ext cx="3285416" cy="3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7" name="Oval 13"/>
          <p:cNvSpPr/>
          <p:nvPr/>
        </p:nvSpPr>
        <p:spPr>
          <a:xfrm>
            <a:off x="689617" y="342751"/>
            <a:ext cx="1042213" cy="1042214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8" name="Oval 14"/>
          <p:cNvSpPr/>
          <p:nvPr/>
        </p:nvSpPr>
        <p:spPr>
          <a:xfrm>
            <a:off x="4318394" y="807231"/>
            <a:ext cx="113253" cy="11325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9" name="TextBox 6"/>
          <p:cNvSpPr txBox="1"/>
          <p:nvPr/>
        </p:nvSpPr>
        <p:spPr>
          <a:xfrm>
            <a:off x="1189642" y="919421"/>
            <a:ext cx="305499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4400"/>
            </a:lvl1pPr>
          </a:lstStyle>
          <a:p>
            <a:pPr/>
            <a:r>
              <a:t>Conclusion</a:t>
            </a:r>
          </a:p>
        </p:txBody>
      </p:sp>
      <p:sp>
        <p:nvSpPr>
          <p:cNvPr id="310" name="By analyzing areas:…"/>
          <p:cNvSpPr txBox="1"/>
          <p:nvPr/>
        </p:nvSpPr>
        <p:spPr>
          <a:xfrm>
            <a:off x="1268729" y="1954528"/>
            <a:ext cx="8605554" cy="1310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50000"/>
              </a:lnSpc>
              <a:defRPr b="1" sz="2000"/>
            </a:pPr>
            <a:r>
              <a:t>By analyzing areas:</a:t>
            </a:r>
          </a:p>
          <a:p>
            <a:pPr lvl="1" marL="581525" indent="-200525">
              <a:lnSpc>
                <a:spcPct val="150000"/>
              </a:lnSpc>
              <a:buSzPct val="100000"/>
              <a:buChar char="•"/>
              <a:defRPr sz="2000"/>
            </a:pPr>
            <a:r>
              <a:t>Where to pick up: Pacific (Santa Monica, LAX), Central (downtown) </a:t>
            </a:r>
          </a:p>
          <a:p>
            <a:pPr lvl="1" marL="581525" indent="-200525">
              <a:lnSpc>
                <a:spcPct val="150000"/>
              </a:lnSpc>
              <a:buSzPct val="100000"/>
              <a:buChar char="•"/>
              <a:defRPr sz="2000"/>
            </a:pPr>
            <a:r>
              <a:t>When to pick up: weekdays (6 AM - 10 AM), weekends (5 PM - 12 AM)</a:t>
            </a:r>
          </a:p>
        </p:txBody>
      </p:sp>
      <p:sp>
        <p:nvSpPr>
          <p:cNvPr id="311" name="By analyzing freeways:…"/>
          <p:cNvSpPr txBox="1"/>
          <p:nvPr/>
        </p:nvSpPr>
        <p:spPr>
          <a:xfrm>
            <a:off x="1268729" y="3453736"/>
            <a:ext cx="7175936" cy="815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lnSpc>
                <a:spcPct val="150000"/>
              </a:lnSpc>
              <a:defRPr b="1"/>
            </a:lvl1pPr>
            <a:lvl2pPr marL="581525" indent="-200525">
              <a:lnSpc>
                <a:spcPct val="150000"/>
              </a:lnSpc>
              <a:buSzPct val="100000"/>
              <a:buChar char="•"/>
              <a:defRPr sz="2000"/>
            </a:lvl2pPr>
          </a:lstStyle>
          <a:p>
            <a:pPr/>
            <a:r>
              <a:t>By analyzing freeways:</a:t>
            </a:r>
          </a:p>
          <a:p>
            <a:pPr lvl="1"/>
            <a:r>
              <a:t>Where to pick up: I110, I405 during daytime; I10 at nights </a:t>
            </a:r>
          </a:p>
        </p:txBody>
      </p:sp>
      <p:sp>
        <p:nvSpPr>
          <p:cNvPr id="312" name="Text"/>
          <p:cNvSpPr txBox="1"/>
          <p:nvPr>
            <p:ph type="sldNum" sz="quarter" idx="4294967295"/>
          </p:nvPr>
        </p:nvSpPr>
        <p:spPr>
          <a:xfrm>
            <a:off x="11408519" y="6435905"/>
            <a:ext cx="224595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hank you!"/>
          <p:cNvSpPr txBox="1"/>
          <p:nvPr/>
        </p:nvSpPr>
        <p:spPr>
          <a:xfrm>
            <a:off x="3160052" y="2126606"/>
            <a:ext cx="5010605" cy="1122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914318">
              <a:lnSpc>
                <a:spcPct val="75000"/>
              </a:lnSpc>
              <a:defRPr spc="-268" sz="6400">
                <a:latin typeface="Chalkduster"/>
                <a:ea typeface="Chalkduster"/>
                <a:cs typeface="Chalkduster"/>
                <a:sym typeface="Chalkduster"/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Placeholder 4" descr="Picture Placeholder 4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6681" t="0" r="26682" b="0"/>
          <a:stretch>
            <a:fillRect/>
          </a:stretch>
        </p:blipFill>
        <p:spPr>
          <a:xfrm>
            <a:off x="7074638" y="0"/>
            <a:ext cx="5117307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548" y="0"/>
                </a:moveTo>
                <a:lnTo>
                  <a:pt x="6317" y="149"/>
                </a:lnTo>
                <a:cubicBezTo>
                  <a:pt x="2436" y="2781"/>
                  <a:pt x="0" y="6578"/>
                  <a:pt x="0" y="10800"/>
                </a:cubicBezTo>
                <a:cubicBezTo>
                  <a:pt x="0" y="15022"/>
                  <a:pt x="2436" y="18819"/>
                  <a:pt x="6317" y="21451"/>
                </a:cubicBezTo>
                <a:lnTo>
                  <a:pt x="6548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6548" y="0"/>
                </a:lnTo>
                <a:close/>
              </a:path>
            </a:pathLst>
          </a:custGeom>
        </p:spPr>
      </p:pic>
      <p:sp>
        <p:nvSpPr>
          <p:cNvPr id="102" name="Straight Connector 8"/>
          <p:cNvSpPr/>
          <p:nvPr/>
        </p:nvSpPr>
        <p:spPr>
          <a:xfrm flipH="1">
            <a:off x="1210723" y="895362"/>
            <a:ext cx="1" cy="4251773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3" name="Oval 14"/>
          <p:cNvSpPr/>
          <p:nvPr/>
        </p:nvSpPr>
        <p:spPr>
          <a:xfrm>
            <a:off x="1180242" y="2104333"/>
            <a:ext cx="60963" cy="609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4" name="Oval 16"/>
          <p:cNvSpPr/>
          <p:nvPr/>
        </p:nvSpPr>
        <p:spPr>
          <a:xfrm>
            <a:off x="1180242" y="2598560"/>
            <a:ext cx="60963" cy="609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5" name="Oval 16"/>
          <p:cNvSpPr/>
          <p:nvPr/>
        </p:nvSpPr>
        <p:spPr>
          <a:xfrm>
            <a:off x="1180242" y="3092786"/>
            <a:ext cx="60963" cy="609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6" name="Oval 13"/>
          <p:cNvSpPr/>
          <p:nvPr/>
        </p:nvSpPr>
        <p:spPr>
          <a:xfrm>
            <a:off x="689617" y="342751"/>
            <a:ext cx="1042213" cy="1042214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7" name="TextBox 6"/>
          <p:cNvSpPr txBox="1"/>
          <p:nvPr/>
        </p:nvSpPr>
        <p:spPr>
          <a:xfrm>
            <a:off x="1174822" y="893908"/>
            <a:ext cx="193739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4400"/>
            </a:lvl1pPr>
          </a:lstStyle>
          <a:p>
            <a:pPr/>
            <a:r>
              <a:t>Outline</a:t>
            </a:r>
          </a:p>
        </p:txBody>
      </p:sp>
      <p:sp>
        <p:nvSpPr>
          <p:cNvPr id="108" name="Oval 16"/>
          <p:cNvSpPr/>
          <p:nvPr/>
        </p:nvSpPr>
        <p:spPr>
          <a:xfrm>
            <a:off x="1180242" y="3587013"/>
            <a:ext cx="60963" cy="609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9" name="Oval 16"/>
          <p:cNvSpPr/>
          <p:nvPr/>
        </p:nvSpPr>
        <p:spPr>
          <a:xfrm>
            <a:off x="1180242" y="4081240"/>
            <a:ext cx="60963" cy="609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0" name="Oval 16"/>
          <p:cNvSpPr/>
          <p:nvPr/>
        </p:nvSpPr>
        <p:spPr>
          <a:xfrm>
            <a:off x="1180242" y="4575466"/>
            <a:ext cx="60963" cy="609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1" name="Motivation…"/>
          <p:cNvSpPr txBox="1"/>
          <p:nvPr/>
        </p:nvSpPr>
        <p:spPr>
          <a:xfrm>
            <a:off x="1458853" y="1893466"/>
            <a:ext cx="4812028" cy="339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marL="294104" indent="-294104">
              <a:lnSpc>
                <a:spcPct val="150000"/>
              </a:lnSpc>
              <a:buSzPct val="100000"/>
              <a:buAutoNum type="arabicPeriod" startAt="1"/>
              <a:defRPr b="1" sz="2200"/>
            </a:pPr>
            <a:r>
              <a:t>Motivation</a:t>
            </a:r>
          </a:p>
          <a:p>
            <a:pPr marL="294104" indent="-294104">
              <a:lnSpc>
                <a:spcPct val="150000"/>
              </a:lnSpc>
              <a:buSzPct val="100000"/>
              <a:buAutoNum type="arabicPeriod" startAt="1"/>
              <a:defRPr b="1" sz="2200"/>
            </a:pPr>
            <a:r>
              <a:t>Dataset</a:t>
            </a:r>
          </a:p>
          <a:p>
            <a:pPr marL="294104" indent="-294104">
              <a:lnSpc>
                <a:spcPct val="150000"/>
              </a:lnSpc>
              <a:buSzPct val="100000"/>
              <a:buAutoNum type="arabicPeriod" startAt="1"/>
              <a:defRPr b="1" sz="2200"/>
            </a:pPr>
            <a:r>
              <a:t>Methodology</a:t>
            </a:r>
          </a:p>
          <a:p>
            <a:pPr marL="294104" indent="-294104">
              <a:lnSpc>
                <a:spcPct val="150000"/>
              </a:lnSpc>
              <a:buSzPct val="100000"/>
              <a:buAutoNum type="arabicPeriod" startAt="1"/>
              <a:defRPr b="1" sz="2200"/>
            </a:pPr>
            <a:r>
              <a:t>LA Uber ride pick up distribution</a:t>
            </a:r>
          </a:p>
          <a:p>
            <a:pPr>
              <a:lnSpc>
                <a:spcPct val="150000"/>
              </a:lnSpc>
              <a:defRPr b="1" sz="2200"/>
            </a:pPr>
            <a:r>
              <a:t>5. Analysis of LA areas</a:t>
            </a:r>
          </a:p>
          <a:p>
            <a:pPr>
              <a:lnSpc>
                <a:spcPct val="150000"/>
              </a:lnSpc>
              <a:defRPr b="1" sz="2200"/>
            </a:pPr>
            <a:r>
              <a:t>6. Analysis of Freeways</a:t>
            </a:r>
          </a:p>
          <a:p>
            <a:pPr>
              <a:lnSpc>
                <a:spcPct val="150000"/>
              </a:lnSpc>
              <a:defRPr b="1" sz="2200"/>
            </a:pPr>
            <a:r>
              <a:t>7. Conclusion</a:t>
            </a:r>
          </a:p>
        </p:txBody>
      </p:sp>
      <p:sp>
        <p:nvSpPr>
          <p:cNvPr id="112" name="Oval 16"/>
          <p:cNvSpPr/>
          <p:nvPr/>
        </p:nvSpPr>
        <p:spPr>
          <a:xfrm>
            <a:off x="1180242" y="5069692"/>
            <a:ext cx="60963" cy="6096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3" name="Slide Number Placeholder 2"/>
          <p:cNvSpPr txBox="1"/>
          <p:nvPr>
            <p:ph type="sldNum" sz="quarter" idx="4294967295"/>
          </p:nvPr>
        </p:nvSpPr>
        <p:spPr>
          <a:xfrm>
            <a:off x="11457316" y="6435905"/>
            <a:ext cx="127001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traight Connector 8"/>
          <p:cNvSpPr/>
          <p:nvPr/>
        </p:nvSpPr>
        <p:spPr>
          <a:xfrm>
            <a:off x="1101790" y="863856"/>
            <a:ext cx="3285416" cy="3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6" name="Oval 13"/>
          <p:cNvSpPr/>
          <p:nvPr/>
        </p:nvSpPr>
        <p:spPr>
          <a:xfrm>
            <a:off x="689617" y="342751"/>
            <a:ext cx="1042213" cy="1042214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7" name="Oval 14"/>
          <p:cNvSpPr/>
          <p:nvPr/>
        </p:nvSpPr>
        <p:spPr>
          <a:xfrm>
            <a:off x="4318394" y="807231"/>
            <a:ext cx="113253" cy="11325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8" name="TextBox 6"/>
          <p:cNvSpPr txBox="1"/>
          <p:nvPr/>
        </p:nvSpPr>
        <p:spPr>
          <a:xfrm>
            <a:off x="1189642" y="919421"/>
            <a:ext cx="2806429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4400"/>
            </a:lvl1pPr>
          </a:lstStyle>
          <a:p>
            <a:pPr/>
            <a:r>
              <a:t>Motivation</a:t>
            </a:r>
          </a:p>
        </p:txBody>
      </p:sp>
      <p:pic>
        <p:nvPicPr>
          <p:cNvPr id="119" name="eric-demarcq-flic.krpr1QxXA-1024x500.jpg" descr="eric-demarcq-flic.krpr1QxXA-1024x500.jpg"/>
          <p:cNvPicPr>
            <a:picLocks noChangeAspect="1"/>
          </p:cNvPicPr>
          <p:nvPr/>
        </p:nvPicPr>
        <p:blipFill>
          <a:blip r:embed="rId2">
            <a:extLst/>
          </a:blip>
          <a:srcRect l="14542" t="0" r="14541" b="0"/>
          <a:stretch>
            <a:fillRect/>
          </a:stretch>
        </p:blipFill>
        <p:spPr>
          <a:xfrm>
            <a:off x="6728700" y="1794667"/>
            <a:ext cx="4747197" cy="3268614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Increasing demand on ride-hailing service…"/>
          <p:cNvSpPr txBox="1"/>
          <p:nvPr/>
        </p:nvSpPr>
        <p:spPr>
          <a:xfrm>
            <a:off x="807268" y="2272028"/>
            <a:ext cx="5588003" cy="2313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marL="240631" indent="-240631">
              <a:lnSpc>
                <a:spcPct val="150000"/>
              </a:lnSpc>
              <a:buSzPct val="100000"/>
              <a:buAutoNum type="arabicPeriod" startAt="1"/>
              <a:defRPr sz="2100"/>
            </a:pPr>
            <a:r>
              <a:t>Increasing demand on ride-hailing service</a:t>
            </a:r>
          </a:p>
          <a:p>
            <a:pPr marL="240631" indent="-240631">
              <a:lnSpc>
                <a:spcPct val="150000"/>
              </a:lnSpc>
              <a:buSzPct val="100000"/>
              <a:buAutoNum type="arabicPeriod" startAt="1"/>
              <a:defRPr sz="2100"/>
            </a:pPr>
            <a:r>
              <a:t>LA is one of the world’s most congested city</a:t>
            </a:r>
          </a:p>
          <a:p>
            <a:pPr>
              <a:lnSpc>
                <a:spcPct val="150000"/>
              </a:lnSpc>
              <a:defRPr sz="2100"/>
            </a:pPr>
            <a:r>
              <a:t>3. For the sake of driver’s benefits, </a:t>
            </a:r>
          </a:p>
          <a:p>
            <a:pPr>
              <a:lnSpc>
                <a:spcPct val="150000"/>
              </a:lnSpc>
              <a:defRPr sz="2100"/>
            </a:pPr>
            <a:r>
              <a:t>— where &amp; when to pick up more guests?</a:t>
            </a:r>
          </a:p>
          <a:p>
            <a:pPr>
              <a:lnSpc>
                <a:spcPct val="150000"/>
              </a:lnSpc>
              <a:defRPr sz="2100"/>
            </a:pPr>
            <a:r>
              <a:t>— how to save time from traffic congestion?</a:t>
            </a:r>
          </a:p>
        </p:txBody>
      </p:sp>
      <p:sp>
        <p:nvSpPr>
          <p:cNvPr id="121" name="Text"/>
          <p:cNvSpPr txBox="1"/>
          <p:nvPr>
            <p:ph type="sldNum" sz="quarter" idx="4294967295"/>
          </p:nvPr>
        </p:nvSpPr>
        <p:spPr>
          <a:xfrm>
            <a:off x="11457316" y="6435905"/>
            <a:ext cx="127001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Rectangle"/>
          <p:cNvSpPr/>
          <p:nvPr/>
        </p:nvSpPr>
        <p:spPr>
          <a:xfrm>
            <a:off x="6232145" y="4495805"/>
            <a:ext cx="4746479" cy="1520102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124" name="Rectangle"/>
          <p:cNvSpPr/>
          <p:nvPr/>
        </p:nvSpPr>
        <p:spPr>
          <a:xfrm>
            <a:off x="1252876" y="2598165"/>
            <a:ext cx="4981471" cy="1901547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125" name="Rectangle"/>
          <p:cNvSpPr/>
          <p:nvPr/>
        </p:nvSpPr>
        <p:spPr>
          <a:xfrm>
            <a:off x="6232145" y="694869"/>
            <a:ext cx="4746479" cy="1901547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126" name="Straight Connector 8"/>
          <p:cNvSpPr/>
          <p:nvPr/>
        </p:nvSpPr>
        <p:spPr>
          <a:xfrm>
            <a:off x="1101790" y="863856"/>
            <a:ext cx="3285416" cy="3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7" name="Oval 13"/>
          <p:cNvSpPr/>
          <p:nvPr/>
        </p:nvSpPr>
        <p:spPr>
          <a:xfrm>
            <a:off x="689617" y="342751"/>
            <a:ext cx="1042213" cy="1042214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8" name="Oval 14"/>
          <p:cNvSpPr/>
          <p:nvPr/>
        </p:nvSpPr>
        <p:spPr>
          <a:xfrm>
            <a:off x="4318394" y="807231"/>
            <a:ext cx="113253" cy="11325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9" name="TextBox 6"/>
          <p:cNvSpPr txBox="1"/>
          <p:nvPr/>
        </p:nvSpPr>
        <p:spPr>
          <a:xfrm>
            <a:off x="1189642" y="919421"/>
            <a:ext cx="2031530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4400"/>
            </a:lvl1pPr>
          </a:lstStyle>
          <a:p>
            <a:pPr/>
            <a:r>
              <a:t>Dataset</a:t>
            </a:r>
          </a:p>
        </p:txBody>
      </p:sp>
      <p:sp>
        <p:nvSpPr>
          <p:cNvPr id="130" name="Uber movement in Los Angeles"/>
          <p:cNvSpPr txBox="1"/>
          <p:nvPr/>
        </p:nvSpPr>
        <p:spPr>
          <a:xfrm>
            <a:off x="7014956" y="972985"/>
            <a:ext cx="3512824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/>
            </a:lvl1pPr>
          </a:lstStyle>
          <a:p>
            <a:pPr/>
            <a:r>
              <a:t>Uber movement in Los Angeles</a:t>
            </a:r>
          </a:p>
        </p:txBody>
      </p:sp>
      <p:sp>
        <p:nvSpPr>
          <p:cNvPr id="131" name="Traffic incidents in Los Angeles"/>
          <p:cNvSpPr txBox="1"/>
          <p:nvPr/>
        </p:nvSpPr>
        <p:spPr>
          <a:xfrm>
            <a:off x="2069717" y="2893248"/>
            <a:ext cx="3601786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/>
            </a:lvl1pPr>
          </a:lstStyle>
          <a:p>
            <a:pPr/>
            <a:r>
              <a:t>Traffic incidents in Los Angeles </a:t>
            </a:r>
          </a:p>
        </p:txBody>
      </p:sp>
      <p:sp>
        <p:nvSpPr>
          <p:cNvPr id="132" name="California freeways"/>
          <p:cNvSpPr txBox="1"/>
          <p:nvPr/>
        </p:nvSpPr>
        <p:spPr>
          <a:xfrm>
            <a:off x="7008311" y="4732258"/>
            <a:ext cx="2200495" cy="370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b="1"/>
            </a:lvl1pPr>
          </a:lstStyle>
          <a:p>
            <a:pPr/>
            <a:r>
              <a:t>California freeways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09782" y="4640178"/>
            <a:ext cx="555005" cy="5550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7446" y="2775767"/>
            <a:ext cx="555005" cy="5550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99850" y="880905"/>
            <a:ext cx="555004" cy="555004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Data over last year reported hourly…"/>
          <p:cNvSpPr txBox="1"/>
          <p:nvPr/>
        </p:nvSpPr>
        <p:spPr>
          <a:xfrm>
            <a:off x="6654993" y="1531575"/>
            <a:ext cx="4000916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lnSpc>
                <a:spcPct val="120000"/>
              </a:lnSpc>
              <a:buSzPct val="100000"/>
              <a:buChar char="•"/>
              <a:defRPr sz="1700"/>
            </a:pPr>
            <a:r>
              <a:t>Data over last year reported hourly</a:t>
            </a:r>
          </a:p>
          <a:p>
            <a:pPr marL="180472" indent="-180472">
              <a:lnSpc>
                <a:spcPct val="120000"/>
              </a:lnSpc>
              <a:buSzPct val="100000"/>
              <a:buChar char="•"/>
              <a:defRPr sz="1700"/>
            </a:pPr>
            <a:r>
              <a:t>Include hour of day, destination, source and travel times</a:t>
            </a:r>
          </a:p>
        </p:txBody>
      </p:sp>
      <p:sp>
        <p:nvSpPr>
          <p:cNvPr id="137" name="Data over last year reported monthly…"/>
          <p:cNvSpPr txBox="1"/>
          <p:nvPr/>
        </p:nvSpPr>
        <p:spPr>
          <a:xfrm>
            <a:off x="1732618" y="3447827"/>
            <a:ext cx="4275986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lnSpc>
                <a:spcPct val="120000"/>
              </a:lnSpc>
              <a:buSzPct val="100000"/>
              <a:buChar char="•"/>
              <a:defRPr sz="1700"/>
            </a:pPr>
            <a:r>
              <a:t>Data over last year reported monthly</a:t>
            </a:r>
          </a:p>
          <a:p>
            <a:pPr marL="180472" indent="-180472">
              <a:lnSpc>
                <a:spcPct val="120000"/>
              </a:lnSpc>
              <a:buSzPct val="100000"/>
              <a:buChar char="•"/>
              <a:defRPr sz="1700"/>
            </a:pPr>
            <a:r>
              <a:t>Include freeway direction, date occurred, area name, location, crime description</a:t>
            </a:r>
          </a:p>
        </p:txBody>
      </p:sp>
      <p:sp>
        <p:nvSpPr>
          <p:cNvPr id="138" name="Data over last year reported hourly…"/>
          <p:cNvSpPr txBox="1"/>
          <p:nvPr/>
        </p:nvSpPr>
        <p:spPr>
          <a:xfrm>
            <a:off x="6631209" y="5248562"/>
            <a:ext cx="4000918" cy="65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lnSpc>
                <a:spcPct val="120000"/>
              </a:lnSpc>
              <a:buSzPct val="100000"/>
              <a:buChar char="•"/>
              <a:defRPr sz="1700"/>
            </a:pPr>
            <a:r>
              <a:t>Data over last year reported hourly</a:t>
            </a:r>
          </a:p>
          <a:p>
            <a:pPr marL="180472" indent="-180472">
              <a:lnSpc>
                <a:spcPct val="120000"/>
              </a:lnSpc>
              <a:buSzPct val="100000"/>
              <a:buChar char="•"/>
              <a:defRPr sz="1700"/>
            </a:pPr>
            <a:r>
              <a:t>Include time, flow, speed</a:t>
            </a:r>
          </a:p>
        </p:txBody>
      </p:sp>
      <p:sp>
        <p:nvSpPr>
          <p:cNvPr id="139" name="Text"/>
          <p:cNvSpPr txBox="1"/>
          <p:nvPr>
            <p:ph type="sldNum" sz="quarter" idx="4294967295"/>
          </p:nvPr>
        </p:nvSpPr>
        <p:spPr>
          <a:xfrm>
            <a:off x="11457316" y="6435905"/>
            <a:ext cx="127001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YGcM5DNywbTK.png" descr="YGcM5DNywbTK.png"/>
          <p:cNvPicPr>
            <a:picLocks noChangeAspect="1"/>
          </p:cNvPicPr>
          <p:nvPr/>
        </p:nvPicPr>
        <p:blipFill>
          <a:blip r:embed="rId2">
            <a:extLst/>
          </a:blip>
          <a:srcRect l="4422" t="0" r="4422" b="0"/>
          <a:stretch>
            <a:fillRect/>
          </a:stretch>
        </p:blipFill>
        <p:spPr>
          <a:xfrm>
            <a:off x="3269415" y="1495253"/>
            <a:ext cx="8335369" cy="486645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traight Connector 8"/>
          <p:cNvSpPr/>
          <p:nvPr/>
        </p:nvSpPr>
        <p:spPr>
          <a:xfrm>
            <a:off x="1101790" y="863857"/>
            <a:ext cx="3862239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3" name="Oval 13"/>
          <p:cNvSpPr/>
          <p:nvPr/>
        </p:nvSpPr>
        <p:spPr>
          <a:xfrm>
            <a:off x="689617" y="342751"/>
            <a:ext cx="1042213" cy="1042214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4" name="Oval 14"/>
          <p:cNvSpPr/>
          <p:nvPr/>
        </p:nvSpPr>
        <p:spPr>
          <a:xfrm>
            <a:off x="4915294" y="807231"/>
            <a:ext cx="113253" cy="11325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5" name="TextBox 6"/>
          <p:cNvSpPr txBox="1"/>
          <p:nvPr/>
        </p:nvSpPr>
        <p:spPr>
          <a:xfrm>
            <a:off x="1189642" y="906721"/>
            <a:ext cx="3489103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4400"/>
            </a:lvl1pPr>
          </a:lstStyle>
          <a:p>
            <a:pPr/>
            <a:r>
              <a:t>Methodology</a:t>
            </a:r>
          </a:p>
        </p:txBody>
      </p:sp>
      <p:sp>
        <p:nvSpPr>
          <p:cNvPr id="146" name="Text"/>
          <p:cNvSpPr txBox="1"/>
          <p:nvPr>
            <p:ph type="sldNum" sz="quarter" idx="4294967295"/>
          </p:nvPr>
        </p:nvSpPr>
        <p:spPr>
          <a:xfrm>
            <a:off x="11457316" y="6435905"/>
            <a:ext cx="127001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creen Shot 2018-12-03 at 12.14.44 AM.png" descr="Screen Shot 2018-12-03 at 12.14.44 AM.png"/>
          <p:cNvPicPr>
            <a:picLocks noChangeAspect="1"/>
          </p:cNvPicPr>
          <p:nvPr/>
        </p:nvPicPr>
        <p:blipFill>
          <a:blip r:embed="rId2">
            <a:extLst/>
          </a:blip>
          <a:srcRect l="12604" t="7165" r="21106" b="0"/>
          <a:stretch>
            <a:fillRect/>
          </a:stretch>
        </p:blipFill>
        <p:spPr>
          <a:xfrm>
            <a:off x="5598021" y="412153"/>
            <a:ext cx="6342644" cy="6033651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traight Connector 8"/>
          <p:cNvSpPr/>
          <p:nvPr/>
        </p:nvSpPr>
        <p:spPr>
          <a:xfrm>
            <a:off x="1101790" y="863857"/>
            <a:ext cx="3973794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0" name="Oval 13"/>
          <p:cNvSpPr/>
          <p:nvPr/>
        </p:nvSpPr>
        <p:spPr>
          <a:xfrm>
            <a:off x="689617" y="342751"/>
            <a:ext cx="1042213" cy="1042214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1" name="Oval 14"/>
          <p:cNvSpPr/>
          <p:nvPr/>
        </p:nvSpPr>
        <p:spPr>
          <a:xfrm>
            <a:off x="5031375" y="807231"/>
            <a:ext cx="113253" cy="11325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2" name="TextBox 6"/>
          <p:cNvSpPr txBox="1"/>
          <p:nvPr/>
        </p:nvSpPr>
        <p:spPr>
          <a:xfrm>
            <a:off x="1189642" y="899813"/>
            <a:ext cx="4288649" cy="878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29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LA Uber ride pick up distribution</a:t>
            </a:r>
          </a:p>
        </p:txBody>
      </p:sp>
      <p:sp>
        <p:nvSpPr>
          <p:cNvPr id="153" name="The heat map generated…"/>
          <p:cNvSpPr txBox="1"/>
          <p:nvPr/>
        </p:nvSpPr>
        <p:spPr>
          <a:xfrm>
            <a:off x="967114" y="2195828"/>
            <a:ext cx="4131591" cy="1823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 sz="19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The heat map generated</a:t>
            </a:r>
          </a:p>
          <a:p>
            <a:pPr>
              <a:defRPr b="1" sz="19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has two possible interpretations:</a:t>
            </a:r>
          </a:p>
          <a:p>
            <a:pPr>
              <a:defRPr sz="1900"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</a:p>
          <a:p>
            <a:pPr marL="180472" indent="-180472">
              <a:buSzPct val="100000"/>
              <a:buChar char="•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Hot spots analyzing by areas</a:t>
            </a:r>
          </a:p>
          <a:p>
            <a:pPr>
              <a:defRPr sz="1900"/>
            </a:pPr>
          </a:p>
          <a:p>
            <a:pPr marL="180472" indent="-180472">
              <a:buSzPct val="100000"/>
              <a:buChar char="•"/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Busiest freeways with more pickups</a:t>
            </a:r>
          </a:p>
        </p:txBody>
      </p:sp>
      <p:sp>
        <p:nvSpPr>
          <p:cNvPr id="154" name="Slide Number"/>
          <p:cNvSpPr txBox="1"/>
          <p:nvPr>
            <p:ph type="sldNum" sz="quarter" idx="4294967295"/>
          </p:nvPr>
        </p:nvSpPr>
        <p:spPr>
          <a:xfrm>
            <a:off x="8674099" y="6292850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5" name="Text"/>
          <p:cNvSpPr txBox="1"/>
          <p:nvPr/>
        </p:nvSpPr>
        <p:spPr>
          <a:xfrm>
            <a:off x="11435029" y="6435905"/>
            <a:ext cx="171575" cy="22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ctr">
              <a:defRPr sz="1500"/>
            </a:lvl1pPr>
          </a:lstStyle>
          <a:p>
            <a:pPr/>
            <a:r>
              <a:t>6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4294967295"/>
          </p:nvPr>
        </p:nvSpPr>
        <p:spPr>
          <a:xfrm>
            <a:off x="11579824" y="42979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8" name="Central (Los Angeles Downtown - 5)…"/>
          <p:cNvSpPr txBox="1"/>
          <p:nvPr/>
        </p:nvSpPr>
        <p:spPr>
          <a:xfrm>
            <a:off x="588150" y="3068071"/>
            <a:ext cx="5720242" cy="1209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50000"/>
              </a:lnSpc>
            </a:pPr>
            <a:r>
              <a:t>Central (Los Angeles Downtown - 5)</a:t>
            </a:r>
          </a:p>
          <a:p>
            <a:pPr>
              <a:lnSpc>
                <a:spcPct val="150000"/>
              </a:lnSpc>
            </a:pPr>
            <a:r>
              <a:t>Hollywood (Beverly Hills - 2, Universal Studios - 1)</a:t>
            </a:r>
          </a:p>
          <a:p>
            <a:pPr>
              <a:lnSpc>
                <a:spcPct val="150000"/>
              </a:lnSpc>
            </a:pPr>
            <a:r>
              <a:t>Pacific (Santa Monica - 3, LAX  International Airport - 4)</a:t>
            </a:r>
          </a:p>
        </p:txBody>
      </p:sp>
      <p:grpSp>
        <p:nvGrpSpPr>
          <p:cNvPr id="161" name="Group"/>
          <p:cNvGrpSpPr/>
          <p:nvPr/>
        </p:nvGrpSpPr>
        <p:grpSpPr>
          <a:xfrm>
            <a:off x="6427304" y="449804"/>
            <a:ext cx="4737606" cy="6215806"/>
            <a:chOff x="0" y="0"/>
            <a:chExt cx="4737604" cy="6215804"/>
          </a:xfrm>
        </p:grpSpPr>
        <p:pic>
          <p:nvPicPr>
            <p:cNvPr id="159" name="Screen Shot 2018-12-02 at 4.28.34 PM.png" descr="Screen Shot 2018-12-02 at 4.28.34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424772" y="258716"/>
              <a:ext cx="4245212" cy="55111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0" name="Screen Shot 2018-12-05 at 12.19.48 PM.png" descr="Screen Shot 2018-12-05 at 12.19.48 PM.png"/>
            <p:cNvPicPr>
              <a:picLocks noChangeAspect="1"/>
            </p:cNvPicPr>
            <p:nvPr/>
          </p:nvPicPr>
          <p:blipFill>
            <a:blip r:embed="rId3">
              <a:alphaModFix amt="44329"/>
              <a:extLst/>
            </a:blip>
            <a:stretch>
              <a:fillRect/>
            </a:stretch>
          </p:blipFill>
          <p:spPr>
            <a:xfrm>
              <a:off x="-1" y="-1"/>
              <a:ext cx="4737606" cy="62158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74" name="Group"/>
          <p:cNvGrpSpPr/>
          <p:nvPr/>
        </p:nvGrpSpPr>
        <p:grpSpPr>
          <a:xfrm>
            <a:off x="7038268" y="1138571"/>
            <a:ext cx="4358117" cy="4389379"/>
            <a:chOff x="0" y="0"/>
            <a:chExt cx="4358116" cy="4389377"/>
          </a:xfrm>
        </p:grpSpPr>
        <p:sp>
          <p:nvSpPr>
            <p:cNvPr id="162" name="Foothill"/>
            <p:cNvSpPr txBox="1"/>
            <p:nvPr/>
          </p:nvSpPr>
          <p:spPr>
            <a:xfrm>
              <a:off x="1943367" y="235636"/>
              <a:ext cx="841062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Foothill</a:t>
              </a:r>
            </a:p>
          </p:txBody>
        </p:sp>
        <p:sp>
          <p:nvSpPr>
            <p:cNvPr id="163" name="Devonshire"/>
            <p:cNvSpPr txBox="1"/>
            <p:nvPr/>
          </p:nvSpPr>
          <p:spPr>
            <a:xfrm>
              <a:off x="342673" y="0"/>
              <a:ext cx="1233594" cy="650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/>
              <a:r>
                <a:t>Devonshire</a:t>
              </a:r>
            </a:p>
          </p:txBody>
        </p:sp>
        <p:sp>
          <p:nvSpPr>
            <p:cNvPr id="164" name="Topanga"/>
            <p:cNvSpPr txBox="1"/>
            <p:nvPr/>
          </p:nvSpPr>
          <p:spPr>
            <a:xfrm>
              <a:off x="0" y="887359"/>
              <a:ext cx="981257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Topanga</a:t>
              </a:r>
            </a:p>
          </p:txBody>
        </p:sp>
        <p:sp>
          <p:nvSpPr>
            <p:cNvPr id="165" name="West LA"/>
            <p:cNvSpPr txBox="1"/>
            <p:nvPr/>
          </p:nvSpPr>
          <p:spPr>
            <a:xfrm>
              <a:off x="602459" y="1774718"/>
              <a:ext cx="963956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West LA</a:t>
              </a:r>
            </a:p>
          </p:txBody>
        </p:sp>
        <p:sp>
          <p:nvSpPr>
            <p:cNvPr id="166" name="West Valley"/>
            <p:cNvSpPr txBox="1"/>
            <p:nvPr/>
          </p:nvSpPr>
          <p:spPr>
            <a:xfrm>
              <a:off x="716520" y="1048870"/>
              <a:ext cx="1290113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West Valley</a:t>
              </a:r>
            </a:p>
          </p:txBody>
        </p:sp>
        <p:sp>
          <p:nvSpPr>
            <p:cNvPr id="167" name="Hollywood"/>
            <p:cNvSpPr txBox="1"/>
            <p:nvPr/>
          </p:nvSpPr>
          <p:spPr>
            <a:xfrm>
              <a:off x="1655824" y="1292374"/>
              <a:ext cx="1158735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Hollywood</a:t>
              </a:r>
            </a:p>
          </p:txBody>
        </p:sp>
        <p:sp>
          <p:nvSpPr>
            <p:cNvPr id="168" name="Pacific"/>
            <p:cNvSpPr txBox="1"/>
            <p:nvPr/>
          </p:nvSpPr>
          <p:spPr>
            <a:xfrm>
              <a:off x="1754522" y="2533379"/>
              <a:ext cx="777438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Pacific</a:t>
              </a:r>
            </a:p>
          </p:txBody>
        </p:sp>
        <p:sp>
          <p:nvSpPr>
            <p:cNvPr id="169" name="Harbor"/>
            <p:cNvSpPr txBox="1"/>
            <p:nvPr/>
          </p:nvSpPr>
          <p:spPr>
            <a:xfrm>
              <a:off x="2647371" y="4018539"/>
              <a:ext cx="802887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Harbor</a:t>
              </a:r>
            </a:p>
          </p:txBody>
        </p:sp>
        <p:sp>
          <p:nvSpPr>
            <p:cNvPr id="170" name="Southeast"/>
            <p:cNvSpPr txBox="1"/>
            <p:nvPr/>
          </p:nvSpPr>
          <p:spPr>
            <a:xfrm>
              <a:off x="2753186" y="3120292"/>
              <a:ext cx="1133620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Southeast</a:t>
              </a:r>
            </a:p>
          </p:txBody>
        </p:sp>
        <p:sp>
          <p:nvSpPr>
            <p:cNvPr id="171" name="Central"/>
            <p:cNvSpPr txBox="1"/>
            <p:nvPr/>
          </p:nvSpPr>
          <p:spPr>
            <a:xfrm>
              <a:off x="2899465" y="2404672"/>
              <a:ext cx="841061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Central</a:t>
              </a:r>
            </a:p>
          </p:txBody>
        </p:sp>
        <p:sp>
          <p:nvSpPr>
            <p:cNvPr id="172" name="Hollenbeck"/>
            <p:cNvSpPr txBox="1"/>
            <p:nvPr/>
          </p:nvSpPr>
          <p:spPr>
            <a:xfrm>
              <a:off x="3311524" y="1941066"/>
              <a:ext cx="1046593" cy="320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1500"/>
              </a:lvl1pPr>
            </a:lstStyle>
            <a:p>
              <a:pPr/>
              <a:r>
                <a:t>Hollenbeck</a:t>
              </a:r>
            </a:p>
          </p:txBody>
        </p:sp>
        <p:sp>
          <p:nvSpPr>
            <p:cNvPr id="173" name="Northeast"/>
            <p:cNvSpPr txBox="1"/>
            <p:nvPr/>
          </p:nvSpPr>
          <p:spPr>
            <a:xfrm>
              <a:off x="2772385" y="1167513"/>
              <a:ext cx="1095222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Northeast</a:t>
              </a:r>
            </a:p>
          </p:txBody>
        </p:sp>
      </p:grpSp>
      <p:sp>
        <p:nvSpPr>
          <p:cNvPr id="175" name="Circle"/>
          <p:cNvSpPr/>
          <p:nvPr/>
        </p:nvSpPr>
        <p:spPr>
          <a:xfrm>
            <a:off x="5461000" y="2793268"/>
            <a:ext cx="1270000" cy="1270003"/>
          </a:xfrm>
          <a:prstGeom prst="ellipse">
            <a:avLst/>
          </a:prstGeom>
          <a:solidFill>
            <a:srgbClr val="FFFFFF">
              <a:alpha val="0"/>
            </a:srgbClr>
          </a:solidFill>
          <a:ln w="50800">
            <a:solidFill>
              <a:schemeClr val="accent4">
                <a:lumOff val="-8078"/>
                <a:alpha val="0"/>
              </a:schemeClr>
            </a:solidFill>
            <a:miter/>
          </a:ln>
        </p:spPr>
        <p:txBody>
          <a:bodyPr lIns="45718" tIns="45718" rIns="45718" bIns="45718" anchor="ctr"/>
          <a:lstStyle/>
          <a:p>
            <a:pPr/>
          </a:p>
        </p:txBody>
      </p:sp>
      <p:pic>
        <p:nvPicPr>
          <p:cNvPr id="176" name="Screen Shot 2018-12-05 at 12.24.30 PM.png" descr="Screen Shot 2018-12-05 at 12.24.30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0477" y="2377438"/>
            <a:ext cx="4710912" cy="402318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7" name="Group"/>
          <p:cNvGrpSpPr/>
          <p:nvPr/>
        </p:nvGrpSpPr>
        <p:grpSpPr>
          <a:xfrm>
            <a:off x="8282995" y="2149408"/>
            <a:ext cx="2165744" cy="2153686"/>
            <a:chOff x="0" y="0"/>
            <a:chExt cx="2165743" cy="2153684"/>
          </a:xfrm>
        </p:grpSpPr>
        <p:sp>
          <p:nvSpPr>
            <p:cNvPr id="177" name="Oval"/>
            <p:cNvSpPr/>
            <p:nvPr/>
          </p:nvSpPr>
          <p:spPr>
            <a:xfrm>
              <a:off x="-1" y="1023922"/>
              <a:ext cx="523939" cy="534739"/>
            </a:xfrm>
            <a:prstGeom prst="ellipse">
              <a:avLst/>
            </a:prstGeom>
            <a:noFill/>
            <a:ln w="38100" cap="flat">
              <a:solidFill>
                <a:schemeClr val="accent4">
                  <a:lumOff val="-8078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/>
            </a:p>
          </p:txBody>
        </p:sp>
        <p:sp>
          <p:nvSpPr>
            <p:cNvPr id="178" name="Oval"/>
            <p:cNvSpPr/>
            <p:nvPr/>
          </p:nvSpPr>
          <p:spPr>
            <a:xfrm>
              <a:off x="1641805" y="832527"/>
              <a:ext cx="523939" cy="534741"/>
            </a:xfrm>
            <a:prstGeom prst="ellipse">
              <a:avLst/>
            </a:prstGeom>
            <a:noFill/>
            <a:ln w="38100" cap="flat">
              <a:solidFill>
                <a:schemeClr val="accent4">
                  <a:lumOff val="-8078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/>
            </a:p>
          </p:txBody>
        </p:sp>
        <p:sp>
          <p:nvSpPr>
            <p:cNvPr id="179" name="Oval"/>
            <p:cNvSpPr/>
            <p:nvPr/>
          </p:nvSpPr>
          <p:spPr>
            <a:xfrm>
              <a:off x="461752" y="623969"/>
              <a:ext cx="523939" cy="534741"/>
            </a:xfrm>
            <a:prstGeom prst="ellipse">
              <a:avLst/>
            </a:prstGeom>
            <a:noFill/>
            <a:ln w="38100" cap="flat">
              <a:solidFill>
                <a:schemeClr val="accent4">
                  <a:lumOff val="-8078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/>
            </a:p>
          </p:txBody>
        </p:sp>
        <p:sp>
          <p:nvSpPr>
            <p:cNvPr id="180" name="Oval"/>
            <p:cNvSpPr/>
            <p:nvPr/>
          </p:nvSpPr>
          <p:spPr>
            <a:xfrm>
              <a:off x="461752" y="1618946"/>
              <a:ext cx="523939" cy="534739"/>
            </a:xfrm>
            <a:prstGeom prst="ellipse">
              <a:avLst/>
            </a:prstGeom>
            <a:noFill/>
            <a:ln w="38100" cap="flat">
              <a:solidFill>
                <a:schemeClr val="accent4">
                  <a:lumOff val="-8078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/>
            </a:p>
          </p:txBody>
        </p:sp>
        <p:sp>
          <p:nvSpPr>
            <p:cNvPr id="181" name="Oval"/>
            <p:cNvSpPr/>
            <p:nvPr/>
          </p:nvSpPr>
          <p:spPr>
            <a:xfrm>
              <a:off x="755627" y="0"/>
              <a:ext cx="523939" cy="534739"/>
            </a:xfrm>
            <a:prstGeom prst="ellipse">
              <a:avLst/>
            </a:prstGeom>
            <a:noFill/>
            <a:ln w="38100" cap="flat">
              <a:solidFill>
                <a:schemeClr val="accent4">
                  <a:lumOff val="-8078"/>
                </a:scheme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/>
            </a:p>
          </p:txBody>
        </p:sp>
        <p:sp>
          <p:nvSpPr>
            <p:cNvPr id="182" name="1"/>
            <p:cNvSpPr txBox="1"/>
            <p:nvPr/>
          </p:nvSpPr>
          <p:spPr>
            <a:xfrm>
              <a:off x="931070" y="85483"/>
              <a:ext cx="231276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1</a:t>
              </a:r>
            </a:p>
          </p:txBody>
        </p:sp>
        <p:sp>
          <p:nvSpPr>
            <p:cNvPr id="183" name="2"/>
            <p:cNvSpPr txBox="1"/>
            <p:nvPr/>
          </p:nvSpPr>
          <p:spPr>
            <a:xfrm>
              <a:off x="601747" y="705918"/>
              <a:ext cx="231275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2</a:t>
              </a:r>
            </a:p>
          </p:txBody>
        </p:sp>
        <p:sp>
          <p:nvSpPr>
            <p:cNvPr id="184" name="3"/>
            <p:cNvSpPr txBox="1"/>
            <p:nvPr/>
          </p:nvSpPr>
          <p:spPr>
            <a:xfrm>
              <a:off x="157126" y="1105872"/>
              <a:ext cx="231275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3</a:t>
              </a:r>
            </a:p>
          </p:txBody>
        </p:sp>
        <p:sp>
          <p:nvSpPr>
            <p:cNvPr id="185" name="4"/>
            <p:cNvSpPr txBox="1"/>
            <p:nvPr/>
          </p:nvSpPr>
          <p:spPr>
            <a:xfrm>
              <a:off x="601747" y="1745259"/>
              <a:ext cx="231275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4</a:t>
              </a:r>
            </a:p>
          </p:txBody>
        </p:sp>
        <p:sp>
          <p:nvSpPr>
            <p:cNvPr id="186" name="5"/>
            <p:cNvSpPr txBox="1"/>
            <p:nvPr/>
          </p:nvSpPr>
          <p:spPr>
            <a:xfrm>
              <a:off x="1803011" y="902817"/>
              <a:ext cx="231276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/>
            <a:p>
              <a:pPr/>
              <a:r>
                <a:t>5</a:t>
              </a:r>
            </a:p>
          </p:txBody>
        </p:sp>
      </p:grpSp>
      <p:sp>
        <p:nvSpPr>
          <p:cNvPr id="188" name="Oval 14"/>
          <p:cNvSpPr/>
          <p:nvPr/>
        </p:nvSpPr>
        <p:spPr>
          <a:xfrm>
            <a:off x="4915294" y="807231"/>
            <a:ext cx="113253" cy="11325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92" name="Group"/>
          <p:cNvGrpSpPr/>
          <p:nvPr/>
        </p:nvGrpSpPr>
        <p:grpSpPr>
          <a:xfrm>
            <a:off x="291797" y="73638"/>
            <a:ext cx="4274412" cy="1042214"/>
            <a:chOff x="0" y="0"/>
            <a:chExt cx="4274410" cy="1042212"/>
          </a:xfrm>
        </p:grpSpPr>
        <p:sp>
          <p:nvSpPr>
            <p:cNvPr id="189" name="Straight Connector 8"/>
            <p:cNvSpPr/>
            <p:nvPr/>
          </p:nvSpPr>
          <p:spPr>
            <a:xfrm>
              <a:off x="412172" y="521105"/>
              <a:ext cx="3862239" cy="1"/>
            </a:xfrm>
            <a:prstGeom prst="line">
              <a:avLst/>
            </a:prstGeom>
            <a:noFill/>
            <a:ln w="6350" cap="flat">
              <a:solidFill>
                <a:srgbClr val="000000">
                  <a:alpha val="20000"/>
                </a:srgbClr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90" name="Oval 13"/>
            <p:cNvSpPr/>
            <p:nvPr/>
          </p:nvSpPr>
          <p:spPr>
            <a:xfrm>
              <a:off x="-1" y="-1"/>
              <a:ext cx="1042214" cy="1042214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91" name="TextBox 6"/>
            <p:cNvSpPr txBox="1"/>
            <p:nvPr/>
          </p:nvSpPr>
          <p:spPr>
            <a:xfrm>
              <a:off x="500025" y="557061"/>
              <a:ext cx="3565691" cy="4338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b="1" sz="29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/>
              <a:r>
                <a:t>Analysis of LA areas</a:t>
              </a:r>
            </a:p>
          </p:txBody>
        </p:sp>
      </p:grpSp>
      <p:sp>
        <p:nvSpPr>
          <p:cNvPr id="193" name="Divide LA into 12 popular areas…"/>
          <p:cNvSpPr txBox="1"/>
          <p:nvPr/>
        </p:nvSpPr>
        <p:spPr>
          <a:xfrm>
            <a:off x="556490" y="1209082"/>
            <a:ext cx="4620395" cy="1075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lnSpc>
                <a:spcPct val="120000"/>
              </a:lnSpc>
              <a:buSzPct val="100000"/>
              <a:buChar char="•"/>
              <a:defRPr sz="19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Divide LA into 12 popular areas</a:t>
            </a:r>
          </a:p>
          <a:p>
            <a:pPr marL="180472" indent="-180472">
              <a:lnSpc>
                <a:spcPct val="120000"/>
              </a:lnSpc>
              <a:buSzPct val="100000"/>
              <a:buChar char="•"/>
              <a:defRPr sz="19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Match all the spots both in traffic and travel time datasets into those areas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xit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6" grpId="1"/>
      <p:bldP build="whole" bldLvl="1" animBg="1" rev="0" advAuto="0" spid="158" grpId="2"/>
      <p:bldP build="whole" bldLvl="1" animBg="1" rev="0" advAuto="0" spid="187" grpId="4"/>
      <p:bldP build="whole" bldLvl="1" animBg="1" rev="0" advAuto="0" spid="174" grpId="3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roup"/>
          <p:cNvGrpSpPr/>
          <p:nvPr/>
        </p:nvGrpSpPr>
        <p:grpSpPr>
          <a:xfrm>
            <a:off x="6352872" y="132640"/>
            <a:ext cx="4861447" cy="6592721"/>
            <a:chOff x="0" y="0"/>
            <a:chExt cx="4861445" cy="6592720"/>
          </a:xfrm>
        </p:grpSpPr>
        <p:pic>
          <p:nvPicPr>
            <p:cNvPr id="195" name="Screen Shot 2018-12-02 at 4.28.34 PM.png" descr="Screen Shot 2018-12-02 at 4.28.34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680909" y="350356"/>
              <a:ext cx="3704433" cy="55119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6" name="Image" descr="Image"/>
            <p:cNvPicPr>
              <a:picLocks noChangeAspect="1"/>
            </p:cNvPicPr>
            <p:nvPr/>
          </p:nvPicPr>
          <p:blipFill>
            <a:blip r:embed="rId3">
              <a:alphaModFix amt="71465"/>
              <a:extLst/>
            </a:blip>
            <a:stretch>
              <a:fillRect/>
            </a:stretch>
          </p:blipFill>
          <p:spPr>
            <a:xfrm>
              <a:off x="-1" y="0"/>
              <a:ext cx="4861447" cy="65927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8" name="Straight Connector 8"/>
          <p:cNvSpPr/>
          <p:nvPr/>
        </p:nvSpPr>
        <p:spPr>
          <a:xfrm>
            <a:off x="1039113" y="784616"/>
            <a:ext cx="5066253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9" name="Oval 13"/>
          <p:cNvSpPr/>
          <p:nvPr/>
        </p:nvSpPr>
        <p:spPr>
          <a:xfrm>
            <a:off x="689617" y="342752"/>
            <a:ext cx="883731" cy="88373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0" name="TextBox 6"/>
          <p:cNvSpPr txBox="1"/>
          <p:nvPr/>
        </p:nvSpPr>
        <p:spPr>
          <a:xfrm>
            <a:off x="1113608" y="815104"/>
            <a:ext cx="4917264" cy="396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2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Traffic incidents of LA areas</a:t>
            </a:r>
          </a:p>
        </p:txBody>
      </p:sp>
      <p:sp>
        <p:nvSpPr>
          <p:cNvPr id="201" name="Oval 14"/>
          <p:cNvSpPr/>
          <p:nvPr/>
        </p:nvSpPr>
        <p:spPr>
          <a:xfrm>
            <a:off x="6047985" y="736601"/>
            <a:ext cx="96031" cy="9603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02" name="Screen Shot 2018-12-03 at 12.23.26 AM.png" descr="Screen Shot 2018-12-03 at 12.23.26 AM.png"/>
          <p:cNvPicPr>
            <a:picLocks noChangeAspect="1"/>
          </p:cNvPicPr>
          <p:nvPr/>
        </p:nvPicPr>
        <p:blipFill>
          <a:blip r:embed="rId4">
            <a:extLst/>
          </a:blip>
          <a:srcRect l="0" t="10884" r="0" b="4817"/>
          <a:stretch>
            <a:fillRect/>
          </a:stretch>
        </p:blipFill>
        <p:spPr>
          <a:xfrm>
            <a:off x="1720024" y="1440592"/>
            <a:ext cx="3704307" cy="4834814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Text"/>
          <p:cNvSpPr txBox="1"/>
          <p:nvPr>
            <p:ph type="sldNum" sz="quarter" idx="4294967295"/>
          </p:nvPr>
        </p:nvSpPr>
        <p:spPr>
          <a:xfrm>
            <a:off x="11471162" y="6518986"/>
            <a:ext cx="127001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209" name="Group"/>
          <p:cNvGrpSpPr/>
          <p:nvPr/>
        </p:nvGrpSpPr>
        <p:grpSpPr>
          <a:xfrm>
            <a:off x="9445579" y="2857048"/>
            <a:ext cx="994578" cy="2513096"/>
            <a:chOff x="0" y="-1"/>
            <a:chExt cx="994577" cy="2513094"/>
          </a:xfrm>
        </p:grpSpPr>
        <p:grpSp>
          <p:nvGrpSpPr>
            <p:cNvPr id="207" name="Group"/>
            <p:cNvGrpSpPr/>
            <p:nvPr/>
          </p:nvGrpSpPr>
          <p:grpSpPr>
            <a:xfrm>
              <a:off x="-1" y="-2"/>
              <a:ext cx="994578" cy="2513096"/>
              <a:chOff x="0" y="0"/>
              <a:chExt cx="994577" cy="2513094"/>
            </a:xfrm>
          </p:grpSpPr>
          <p:sp>
            <p:nvSpPr>
              <p:cNvPr id="204" name="Central"/>
              <p:cNvSpPr txBox="1"/>
              <p:nvPr/>
            </p:nvSpPr>
            <p:spPr>
              <a:xfrm>
                <a:off x="235396" y="459884"/>
                <a:ext cx="759182" cy="33273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8" tIns="45718" rIns="45718" bIns="45718" numCol="1" anchor="t">
                <a:spAutoFit/>
              </a:bodyPr>
              <a:lstStyle>
                <a:lvl1pPr>
                  <a:defRPr sz="1600"/>
                </a:lvl1pPr>
              </a:lstStyle>
              <a:p>
                <a:pPr/>
                <a:r>
                  <a:t>Central</a:t>
                </a:r>
              </a:p>
            </p:txBody>
          </p:sp>
          <p:sp>
            <p:nvSpPr>
              <p:cNvPr id="205" name="Harbor"/>
              <p:cNvSpPr txBox="1"/>
              <p:nvPr/>
            </p:nvSpPr>
            <p:spPr>
              <a:xfrm>
                <a:off x="0" y="2142256"/>
                <a:ext cx="802887" cy="37083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8" tIns="45718" rIns="45718" bIns="45718" numCol="1" anchor="t">
                <a:spAutoFit/>
              </a:bodyPr>
              <a:lstStyle/>
              <a:p>
                <a:pPr/>
                <a:r>
                  <a:t>Harbor</a:t>
                </a:r>
              </a:p>
            </p:txBody>
          </p:sp>
          <p:sp>
            <p:nvSpPr>
              <p:cNvPr id="206" name="Thumbtack"/>
              <p:cNvSpPr/>
              <p:nvPr/>
            </p:nvSpPr>
            <p:spPr>
              <a:xfrm>
                <a:off x="319038" y="-1"/>
                <a:ext cx="164816" cy="3683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92" y="0"/>
                    </a:moveTo>
                    <a:cubicBezTo>
                      <a:pt x="156" y="1501"/>
                      <a:pt x="1266" y="2873"/>
                      <a:pt x="3100" y="3888"/>
                    </a:cubicBezTo>
                    <a:lnTo>
                      <a:pt x="3100" y="9202"/>
                    </a:lnTo>
                    <a:cubicBezTo>
                      <a:pt x="1217" y="10196"/>
                      <a:pt x="36" y="11557"/>
                      <a:pt x="0" y="13058"/>
                    </a:cubicBezTo>
                    <a:lnTo>
                      <a:pt x="9703" y="13058"/>
                    </a:lnTo>
                    <a:lnTo>
                      <a:pt x="9703" y="20228"/>
                    </a:lnTo>
                    <a:lnTo>
                      <a:pt x="10800" y="21600"/>
                    </a:lnTo>
                    <a:lnTo>
                      <a:pt x="11897" y="20228"/>
                    </a:lnTo>
                    <a:lnTo>
                      <a:pt x="11897" y="13051"/>
                    </a:lnTo>
                    <a:lnTo>
                      <a:pt x="21600" y="13051"/>
                    </a:lnTo>
                    <a:cubicBezTo>
                      <a:pt x="21564" y="11550"/>
                      <a:pt x="20383" y="10190"/>
                      <a:pt x="18500" y="9197"/>
                    </a:cubicBezTo>
                    <a:lnTo>
                      <a:pt x="18500" y="3888"/>
                    </a:lnTo>
                    <a:cubicBezTo>
                      <a:pt x="20334" y="2873"/>
                      <a:pt x="21444" y="1507"/>
                      <a:pt x="21408" y="0"/>
                    </a:cubicBezTo>
                    <a:cubicBezTo>
                      <a:pt x="21082" y="0"/>
                      <a:pt x="192" y="0"/>
                      <a:pt x="192" y="0"/>
                    </a:cubicBezTo>
                    <a:close/>
                  </a:path>
                </a:pathLst>
              </a:custGeom>
              <a:solidFill>
                <a:srgbClr val="B53C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/>
              </a:p>
            </p:txBody>
          </p:sp>
        </p:grpSp>
        <p:sp>
          <p:nvSpPr>
            <p:cNvPr id="208" name="Thumbtack"/>
            <p:cNvSpPr/>
            <p:nvPr/>
          </p:nvSpPr>
          <p:spPr>
            <a:xfrm>
              <a:off x="177409" y="1774775"/>
              <a:ext cx="164816" cy="368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2" y="0"/>
                  </a:moveTo>
                  <a:cubicBezTo>
                    <a:pt x="156" y="1501"/>
                    <a:pt x="1266" y="2873"/>
                    <a:pt x="3100" y="3888"/>
                  </a:cubicBezTo>
                  <a:lnTo>
                    <a:pt x="3100" y="9202"/>
                  </a:lnTo>
                  <a:cubicBezTo>
                    <a:pt x="1217" y="10196"/>
                    <a:pt x="36" y="11557"/>
                    <a:pt x="0" y="13058"/>
                  </a:cubicBezTo>
                  <a:lnTo>
                    <a:pt x="9703" y="13058"/>
                  </a:lnTo>
                  <a:lnTo>
                    <a:pt x="9703" y="20228"/>
                  </a:lnTo>
                  <a:lnTo>
                    <a:pt x="10800" y="21600"/>
                  </a:lnTo>
                  <a:lnTo>
                    <a:pt x="11897" y="20228"/>
                  </a:lnTo>
                  <a:lnTo>
                    <a:pt x="11897" y="13051"/>
                  </a:lnTo>
                  <a:lnTo>
                    <a:pt x="21600" y="13051"/>
                  </a:lnTo>
                  <a:cubicBezTo>
                    <a:pt x="21564" y="11550"/>
                    <a:pt x="20383" y="10190"/>
                    <a:pt x="18500" y="9197"/>
                  </a:cubicBezTo>
                  <a:lnTo>
                    <a:pt x="18500" y="3888"/>
                  </a:lnTo>
                  <a:cubicBezTo>
                    <a:pt x="20334" y="2873"/>
                    <a:pt x="21444" y="1507"/>
                    <a:pt x="21408" y="0"/>
                  </a:cubicBezTo>
                  <a:cubicBezTo>
                    <a:pt x="21082" y="0"/>
                    <a:pt x="192" y="0"/>
                    <a:pt x="192" y="0"/>
                  </a:cubicBezTo>
                  <a:close/>
                </a:path>
              </a:pathLst>
            </a:custGeom>
            <a:solidFill>
              <a:srgbClr val="B1271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/>
            </a:p>
          </p:txBody>
        </p:sp>
      </p:grpSp>
      <p:sp>
        <p:nvSpPr>
          <p:cNvPr id="210" name="Line"/>
          <p:cNvSpPr/>
          <p:nvPr/>
        </p:nvSpPr>
        <p:spPr>
          <a:xfrm flipH="1">
            <a:off x="11368050" y="887234"/>
            <a:ext cx="1" cy="4834734"/>
          </a:xfrm>
          <a:prstGeom prst="line">
            <a:avLst/>
          </a:prstGeom>
          <a:ln w="38100">
            <a:solidFill>
              <a:srgbClr val="000000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1" name="Fewer Incidents"/>
          <p:cNvSpPr txBox="1"/>
          <p:nvPr/>
        </p:nvSpPr>
        <p:spPr>
          <a:xfrm>
            <a:off x="11040599" y="103887"/>
            <a:ext cx="988127" cy="929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/>
            <a:r>
              <a:t>Fewer Incidents</a:t>
            </a:r>
          </a:p>
        </p:txBody>
      </p:sp>
      <p:sp>
        <p:nvSpPr>
          <p:cNvPr id="212" name="More…"/>
          <p:cNvSpPr txBox="1"/>
          <p:nvPr/>
        </p:nvSpPr>
        <p:spPr>
          <a:xfrm>
            <a:off x="11161742" y="5855074"/>
            <a:ext cx="1019097" cy="65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More</a:t>
            </a:r>
          </a:p>
          <a:p>
            <a:pPr/>
            <a:r>
              <a:t>Incidents</a:t>
            </a:r>
          </a:p>
        </p:txBody>
      </p:sp>
      <p:sp>
        <p:nvSpPr>
          <p:cNvPr id="213" name="LA Uber Ride Pick Up Distribution"/>
          <p:cNvSpPr txBox="1"/>
          <p:nvPr/>
        </p:nvSpPr>
        <p:spPr>
          <a:xfrm>
            <a:off x="2140473" y="6320099"/>
            <a:ext cx="2993833" cy="3020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LA Uber Ride Pick Up Distribution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Weekdays:…"/>
          <p:cNvSpPr txBox="1"/>
          <p:nvPr/>
        </p:nvSpPr>
        <p:spPr>
          <a:xfrm>
            <a:off x="433424" y="2046553"/>
            <a:ext cx="3521507" cy="1493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b="1" sz="2000"/>
            </a:pPr>
            <a:r>
              <a:t>Weekdays:</a:t>
            </a:r>
          </a:p>
          <a:p>
            <a:pPr marL="240631" indent="-240631">
              <a:lnSpc>
                <a:spcPct val="120000"/>
              </a:lnSpc>
              <a:buSzPct val="100000"/>
              <a:buAutoNum type="arabicPeriod" startAt="1"/>
              <a:defRPr sz="2000"/>
            </a:pPr>
            <a:r>
              <a:t>Higher mean travel time</a:t>
            </a:r>
          </a:p>
          <a:p>
            <a:pPr marL="240631" indent="-240631">
              <a:lnSpc>
                <a:spcPct val="120000"/>
              </a:lnSpc>
              <a:buSzPct val="100000"/>
              <a:buAutoNum type="arabicPeriod" startAt="1"/>
              <a:defRPr sz="2000"/>
            </a:pPr>
            <a:r>
              <a:t>Morning is the rush hours</a:t>
            </a:r>
          </a:p>
          <a:p>
            <a:pPr marL="240631" indent="-240631">
              <a:lnSpc>
                <a:spcPct val="120000"/>
              </a:lnSpc>
              <a:buSzPct val="100000"/>
              <a:buAutoNum type="arabicPeriod" startAt="1"/>
              <a:defRPr sz="2000"/>
            </a:pPr>
            <a:r>
              <a:t>Midnight nearly has no rides</a:t>
            </a:r>
          </a:p>
        </p:txBody>
      </p:sp>
      <p:sp>
        <p:nvSpPr>
          <p:cNvPr id="216" name="Weekends:…"/>
          <p:cNvSpPr txBox="1"/>
          <p:nvPr/>
        </p:nvSpPr>
        <p:spPr>
          <a:xfrm>
            <a:off x="448083" y="3759270"/>
            <a:ext cx="5103425" cy="1493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20000"/>
              </a:lnSpc>
              <a:defRPr b="1" sz="2000"/>
            </a:pPr>
            <a:r>
              <a:t>Weekends:</a:t>
            </a:r>
          </a:p>
          <a:p>
            <a:pPr marL="240631" indent="-240631">
              <a:lnSpc>
                <a:spcPct val="120000"/>
              </a:lnSpc>
              <a:buSzPct val="100000"/>
              <a:buAutoNum type="arabicPeriod" startAt="1"/>
              <a:defRPr sz="2000"/>
            </a:pPr>
            <a:r>
              <a:t>Lower mean travel time</a:t>
            </a:r>
          </a:p>
          <a:p>
            <a:pPr marL="240631" indent="-240631">
              <a:lnSpc>
                <a:spcPct val="120000"/>
              </a:lnSpc>
              <a:buSzPct val="100000"/>
              <a:buAutoNum type="arabicPeriod" startAt="1"/>
              <a:defRPr sz="2000"/>
            </a:pPr>
            <a:r>
              <a:t>Afternoon and evening are the rush hours</a:t>
            </a:r>
          </a:p>
          <a:p>
            <a:pPr marL="240631" indent="-240631">
              <a:lnSpc>
                <a:spcPct val="120000"/>
              </a:lnSpc>
              <a:buSzPct val="100000"/>
              <a:buAutoNum type="arabicPeriod" startAt="1"/>
              <a:defRPr sz="2000"/>
            </a:pPr>
            <a:r>
              <a:t>Midnight nearly has no rides</a:t>
            </a:r>
          </a:p>
        </p:txBody>
      </p:sp>
      <p:sp>
        <p:nvSpPr>
          <p:cNvPr id="217" name="Straight Connector 8"/>
          <p:cNvSpPr/>
          <p:nvPr/>
        </p:nvSpPr>
        <p:spPr>
          <a:xfrm>
            <a:off x="1101790" y="863857"/>
            <a:ext cx="4322916" cy="1"/>
          </a:xfrm>
          <a:prstGeom prst="line">
            <a:avLst/>
          </a:prstGeom>
          <a:ln w="6350">
            <a:solidFill>
              <a:srgbClr val="000000">
                <a:alpha val="20000"/>
              </a:srgbClr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8" name="Oval 13"/>
          <p:cNvSpPr/>
          <p:nvPr/>
        </p:nvSpPr>
        <p:spPr>
          <a:xfrm>
            <a:off x="689617" y="342751"/>
            <a:ext cx="1042213" cy="1042214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9" name="TextBox 6"/>
          <p:cNvSpPr txBox="1"/>
          <p:nvPr/>
        </p:nvSpPr>
        <p:spPr>
          <a:xfrm>
            <a:off x="1189642" y="899813"/>
            <a:ext cx="4322916" cy="433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9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Travel times of LA areas </a:t>
            </a:r>
          </a:p>
        </p:txBody>
      </p:sp>
      <p:sp>
        <p:nvSpPr>
          <p:cNvPr id="220" name="Oval 14"/>
          <p:cNvSpPr/>
          <p:nvPr/>
        </p:nvSpPr>
        <p:spPr>
          <a:xfrm>
            <a:off x="5399675" y="807231"/>
            <a:ext cx="113253" cy="113253"/>
          </a:xfrm>
          <a:prstGeom prst="ellipse">
            <a:avLst/>
          </a:prstGeom>
          <a:solidFill>
            <a:srgbClr val="BFBFB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21" name="屏幕快照 2018-12-03 15.24.36.png" descr="屏幕快照 2018-12-03 15.24.36.png"/>
          <p:cNvPicPr>
            <a:picLocks noChangeAspect="1"/>
          </p:cNvPicPr>
          <p:nvPr/>
        </p:nvPicPr>
        <p:blipFill>
          <a:blip r:embed="rId2">
            <a:extLst/>
          </a:blip>
          <a:srcRect l="0" t="8663" r="56873" b="25302"/>
          <a:stretch>
            <a:fillRect/>
          </a:stretch>
        </p:blipFill>
        <p:spPr>
          <a:xfrm>
            <a:off x="5679373" y="544908"/>
            <a:ext cx="6266417" cy="5996681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Slide Number"/>
          <p:cNvSpPr txBox="1"/>
          <p:nvPr>
            <p:ph type="sldNum" sz="quarter" idx="4294967295"/>
          </p:nvPr>
        </p:nvSpPr>
        <p:spPr>
          <a:xfrm>
            <a:off x="11457316" y="6435905"/>
            <a:ext cx="127001" cy="228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1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Ravi Powerpoint Template">
  <a:themeElements>
    <a:clrScheme name="Ravi Powerpoint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DF62"/>
      </a:accent1>
      <a:accent2>
        <a:srgbClr val="FFC900"/>
      </a:accent2>
      <a:accent3>
        <a:srgbClr val="F77803"/>
      </a:accent3>
      <a:accent4>
        <a:srgbClr val="CE004E"/>
      </a:accent4>
      <a:accent5>
        <a:srgbClr val="4F003F"/>
      </a:accent5>
      <a:accent6>
        <a:srgbClr val="809600"/>
      </a:accent6>
      <a:hlink>
        <a:srgbClr val="0000FF"/>
      </a:hlink>
      <a:folHlink>
        <a:srgbClr val="FF00FF"/>
      </a:folHlink>
    </a:clrScheme>
    <a:fontScheme name="Ravi Powerpoint Templat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Ravi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3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3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Ravi Powerpoint Template">
  <a:themeElements>
    <a:clrScheme name="Ravi Powerpoint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DF62"/>
      </a:accent1>
      <a:accent2>
        <a:srgbClr val="FFC900"/>
      </a:accent2>
      <a:accent3>
        <a:srgbClr val="F77803"/>
      </a:accent3>
      <a:accent4>
        <a:srgbClr val="CE004E"/>
      </a:accent4>
      <a:accent5>
        <a:srgbClr val="4F003F"/>
      </a:accent5>
      <a:accent6>
        <a:srgbClr val="809600"/>
      </a:accent6>
      <a:hlink>
        <a:srgbClr val="0000FF"/>
      </a:hlink>
      <a:folHlink>
        <a:srgbClr val="FF00FF"/>
      </a:folHlink>
    </a:clrScheme>
    <a:fontScheme name="Ravi Powerpoint Templat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Ravi Powerpoint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3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3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